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43"/>
  </p:notesMasterIdLst>
  <p:sldIdLst>
    <p:sldId id="256" r:id="rId2"/>
    <p:sldId id="257" r:id="rId3"/>
    <p:sldId id="271" r:id="rId4"/>
    <p:sldId id="258" r:id="rId5"/>
    <p:sldId id="270" r:id="rId6"/>
    <p:sldId id="260" r:id="rId7"/>
    <p:sldId id="261" r:id="rId8"/>
    <p:sldId id="272" r:id="rId9"/>
    <p:sldId id="273" r:id="rId10"/>
    <p:sldId id="274" r:id="rId11"/>
    <p:sldId id="262" r:id="rId12"/>
    <p:sldId id="286" r:id="rId13"/>
    <p:sldId id="275" r:id="rId14"/>
    <p:sldId id="268" r:id="rId15"/>
    <p:sldId id="276" r:id="rId16"/>
    <p:sldId id="278" r:id="rId17"/>
    <p:sldId id="279" r:id="rId18"/>
    <p:sldId id="277" r:id="rId19"/>
    <p:sldId id="281" r:id="rId20"/>
    <p:sldId id="263" r:id="rId21"/>
    <p:sldId id="264" r:id="rId22"/>
    <p:sldId id="265" r:id="rId23"/>
    <p:sldId id="266" r:id="rId24"/>
    <p:sldId id="267" r:id="rId25"/>
    <p:sldId id="287" r:id="rId26"/>
    <p:sldId id="269" r:id="rId27"/>
    <p:sldId id="288" r:id="rId28"/>
    <p:sldId id="282" r:id="rId29"/>
    <p:sldId id="289" r:id="rId30"/>
    <p:sldId id="290" r:id="rId31"/>
    <p:sldId id="285" r:id="rId32"/>
    <p:sldId id="291" r:id="rId33"/>
    <p:sldId id="283" r:id="rId34"/>
    <p:sldId id="292" r:id="rId35"/>
    <p:sldId id="284" r:id="rId36"/>
    <p:sldId id="293" r:id="rId37"/>
    <p:sldId id="294" r:id="rId38"/>
    <p:sldId id="295" r:id="rId39"/>
    <p:sldId id="296" r:id="rId40"/>
    <p:sldId id="259" r:id="rId41"/>
    <p:sldId id="28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1868"/>
  </p:normalViewPr>
  <p:slideViewPr>
    <p:cSldViewPr snapToGrid="0" snapToObjects="1">
      <p:cViewPr varScale="1">
        <p:scale>
          <a:sx n="90" d="100"/>
          <a:sy n="90" d="100"/>
        </p:scale>
        <p:origin x="23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7806D-4005-2D42-A643-FB623B38D672}" type="datetimeFigureOut">
              <a:rPr lang="es-MX" smtClean="0"/>
              <a:t>23/07/20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BD60C-3659-B947-901B-47B4FBED619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6891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Un motor gráfico es un conjunto de funciones que permiten realizar manipulaciones gráficas básicas: general lienzo, trazar líneas, dibujar puntos.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Los gráficos trellis nos permiten seguir el comportamiento de una variable a través de los distintos niuveles de otras, disponiendo en una retícula qie facilita el descubrimiento de patrones por inspección visual.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gráfico anterior muestra la relación entre el peso y el consumo de gasolina de una serie de vehículos en función de su número de cilindros y el número de marchas.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Grafico tipo trellis- &gt; es un tipo de gráfica para la representación de datos que combina varias gráficas simples en una retícula en la que comparten ejes y escalas.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BD60C-3659-B947-901B-47B4FBED6195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2379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Tomamos los datos y los mapeamos a propiedades estéticas a objetos geométricos y algunas veces nuestros datos los transformamos de manera estadistica. </a:t>
            </a:r>
          </a:p>
          <a:p>
            <a:endParaRPr lang="es-MX" dirty="0"/>
          </a:p>
          <a:p>
            <a:r>
              <a:rPr lang="es-MX" dirty="0"/>
              <a:t>En nuestros datos, tenemos ciertas variables a las que le vamos a dar valores estáticos. Por ejemplo, sabemos que variable queremos en el eje X y cual en el eje Y, pero también tenemos otras variables que nos ayudan a darle una mayor interpretación a nuestros datos. Por ejemplo podemos teneer una variable con la cual queremos dividir nuestros datos y podemos usarla para que le demos un color distinto, o que la bolita o el punto sea de un color o una forma específica e incluso podemos darle transparencia a un valor continuo de una variable. Posteriormente elegiremos el tipo de gráfico que queremos usar, o el que más se nos acomode de acuerdo el tipo de datos que tenemos. Aquí tenemos algunos ejemplos pero podriamos usar cualquier otro del repertorio que les mostre anteriormente.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BD60C-3659-B947-901B-47B4FBED6195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9145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06823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778995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88228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77582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661672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426919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34145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36128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66068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69479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5661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3869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309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08860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37671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78299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1299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61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fortherestofus.com/2019/07/a-short-overview-of-the-grammar-of-graphic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" TargetMode="External"/><Relationship Id="rId7" Type="http://schemas.openxmlformats.org/officeDocument/2006/relationships/hyperlink" Target="https://rstudio.com/wp-content/uploads/2015/04/ggplot2-spanish.pdf" TargetMode="External"/><Relationship Id="rId2" Type="http://schemas.openxmlformats.org/officeDocument/2006/relationships/hyperlink" Target="https://r-graphic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-statistics.co/ggplot2-Tutorial-With-R.html" TargetMode="External"/><Relationship Id="rId5" Type="http://schemas.openxmlformats.org/officeDocument/2006/relationships/hyperlink" Target="http://r-statistics.co/Complete-Ggplot2-Tutorial-Part1-With-R-Code.html" TargetMode="External"/><Relationship Id="rId4" Type="http://schemas.openxmlformats.org/officeDocument/2006/relationships/hyperlink" Target="http://www.sthda.com/english/wiki/ggplot2-essentials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36A1AE-7FCE-1E4B-A56A-AC1B749158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Generación de gráficas con ggplot2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CAA7CD-2654-D547-9294-84BAACD16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469113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Dra. Ernestina godoy lozano</a:t>
            </a:r>
          </a:p>
          <a:p>
            <a:r>
              <a:rPr lang="es-MX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Departamento de bioinformática en enfermedades infecciosas</a:t>
            </a:r>
          </a:p>
          <a:p>
            <a:r>
              <a:rPr lang="es-MX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Centro de Investigación Sobre Enfermedades Infecciosas</a:t>
            </a:r>
          </a:p>
          <a:p>
            <a:r>
              <a:rPr lang="es-MX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Instituto nacional de salud pública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6D8137-1689-6D4B-855A-3FB0A75F0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090" y="630621"/>
            <a:ext cx="2054772" cy="205477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5E7388F-2C98-D947-ACF3-697F58D9D973}"/>
              </a:ext>
            </a:extLst>
          </p:cNvPr>
          <p:cNvSpPr txBox="1"/>
          <p:nvPr/>
        </p:nvSpPr>
        <p:spPr>
          <a:xfrm>
            <a:off x="9037085" y="5570911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23 de julio 2020</a:t>
            </a:r>
          </a:p>
        </p:txBody>
      </p:sp>
    </p:spTree>
    <p:extLst>
      <p:ext uri="{BB962C8B-B14F-4D97-AF65-F5344CB8AC3E}">
        <p14:creationId xmlns:p14="http://schemas.microsoft.com/office/powerpoint/2010/main" val="59193279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FA221-44E4-2242-BC61-CE0F347D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Repertorio de gráficos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86A6322-CD5E-7D45-BFE2-C9B8E3EC0333}"/>
              </a:ext>
            </a:extLst>
          </p:cNvPr>
          <p:cNvGrpSpPr/>
          <p:nvPr/>
        </p:nvGrpSpPr>
        <p:grpSpPr>
          <a:xfrm>
            <a:off x="611680" y="2357437"/>
            <a:ext cx="3275210" cy="3232529"/>
            <a:chOff x="611680" y="2357437"/>
            <a:chExt cx="3275210" cy="3232529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C48745D-01AB-A74A-B3E9-571B916B034F}"/>
                </a:ext>
              </a:extLst>
            </p:cNvPr>
            <p:cNvSpPr txBox="1"/>
            <p:nvPr/>
          </p:nvSpPr>
          <p:spPr>
            <a:xfrm>
              <a:off x="1425881" y="5220634"/>
              <a:ext cx="1699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Network plots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AD1172BB-40A6-CD43-B9BF-6CEF93057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87"/>
            <a:stretch/>
          </p:blipFill>
          <p:spPr>
            <a:xfrm>
              <a:off x="611680" y="2357437"/>
              <a:ext cx="3275210" cy="2700337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0B452D8-6E44-B146-8643-0659FF6EBA37}"/>
              </a:ext>
            </a:extLst>
          </p:cNvPr>
          <p:cNvGrpSpPr/>
          <p:nvPr/>
        </p:nvGrpSpPr>
        <p:grpSpPr>
          <a:xfrm>
            <a:off x="4214813" y="2497029"/>
            <a:ext cx="7734300" cy="1743495"/>
            <a:chOff x="4214813" y="2497029"/>
            <a:chExt cx="7734300" cy="1743495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372099A8-AECE-C241-80CD-F80ADE0B363E}"/>
                </a:ext>
              </a:extLst>
            </p:cNvPr>
            <p:cNvSpPr txBox="1"/>
            <p:nvPr/>
          </p:nvSpPr>
          <p:spPr>
            <a:xfrm>
              <a:off x="7231730" y="3871192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Heatmaps</a:t>
              </a: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27B67E6-71EB-C141-819B-B9D1D4E77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4813" y="2497029"/>
              <a:ext cx="7734300" cy="1320800"/>
            </a:xfrm>
            <a:prstGeom prst="rect">
              <a:avLst/>
            </a:prstGeom>
          </p:spPr>
        </p:pic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17A3FE8-A54F-E94E-AA28-A133CBFA5D01}"/>
              </a:ext>
            </a:extLst>
          </p:cNvPr>
          <p:cNvGrpSpPr/>
          <p:nvPr/>
        </p:nvGrpSpPr>
        <p:grpSpPr>
          <a:xfrm>
            <a:off x="5001525" y="4395570"/>
            <a:ext cx="4914842" cy="2386635"/>
            <a:chOff x="5001525" y="4395570"/>
            <a:chExt cx="4914842" cy="2386635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863ED41-2B72-1F48-824F-88F64EF32B21}"/>
                </a:ext>
              </a:extLst>
            </p:cNvPr>
            <p:cNvSpPr txBox="1"/>
            <p:nvPr/>
          </p:nvSpPr>
          <p:spPr>
            <a:xfrm>
              <a:off x="9116148" y="5217786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Maps</a:t>
              </a:r>
            </a:p>
          </p:txBody>
        </p: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A66A2ABE-7622-FE41-9A6C-156AB0CA1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1525" y="4395570"/>
              <a:ext cx="3995909" cy="23866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04514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B2F0582-B3CE-9F45-A836-FDD73BB3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186" y="2399612"/>
            <a:ext cx="8141557" cy="3335981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F46043-DF0D-AE4C-B6EB-9854BD5D3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Datos</a:t>
            </a:r>
          </a:p>
          <a:p>
            <a:r>
              <a:rPr lang="es-MX" dirty="0"/>
              <a:t>Estéticas (</a:t>
            </a:r>
            <a:r>
              <a:rPr lang="es-MX" dirty="0">
                <a:solidFill>
                  <a:schemeClr val="accent2"/>
                </a:solidFill>
              </a:rPr>
              <a:t>aes</a:t>
            </a:r>
            <a:r>
              <a:rPr lang="es-MX" dirty="0"/>
              <a:t>thetics)</a:t>
            </a:r>
          </a:p>
          <a:p>
            <a:r>
              <a:rPr lang="es-MX" dirty="0"/>
              <a:t>Capas</a:t>
            </a:r>
          </a:p>
          <a:p>
            <a:r>
              <a:rPr lang="es-MX" dirty="0"/>
              <a:t>Facetas</a:t>
            </a:r>
          </a:p>
          <a:p>
            <a:r>
              <a:rPr lang="es-MX" dirty="0"/>
              <a:t>Temas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09BC6B-9CA1-A140-985B-A9329D785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Elementos de un gráfico en ggplot</a:t>
            </a:r>
          </a:p>
        </p:txBody>
      </p:sp>
    </p:spTree>
    <p:extLst>
      <p:ext uri="{BB962C8B-B14F-4D97-AF65-F5344CB8AC3E}">
        <p14:creationId xmlns:p14="http://schemas.microsoft.com/office/powerpoint/2010/main" val="178359386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6282CB-8384-9D47-94F2-AF4CF195B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The grammar of the graphics and </a:t>
            </a:r>
            <a:r>
              <a:rPr lang="es-MX" b="1" dirty="0"/>
              <a:t>ggplot2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B81E3C35-3329-194D-B0FF-F4F1E7CD9328}"/>
              </a:ext>
            </a:extLst>
          </p:cNvPr>
          <p:cNvGrpSpPr/>
          <p:nvPr/>
        </p:nvGrpSpPr>
        <p:grpSpPr>
          <a:xfrm>
            <a:off x="864974" y="3682314"/>
            <a:ext cx="2376660" cy="1900800"/>
            <a:chOff x="679622" y="2767914"/>
            <a:chExt cx="2376660" cy="190080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83D00229-6F99-154E-B3DD-2AFB810403CA}"/>
                </a:ext>
              </a:extLst>
            </p:cNvPr>
            <p:cNvSpPr/>
            <p:nvPr/>
          </p:nvSpPr>
          <p:spPr>
            <a:xfrm>
              <a:off x="679622" y="27679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F6022A10-1075-C040-B1E4-D558C05940EC}"/>
                </a:ext>
              </a:extLst>
            </p:cNvPr>
            <p:cNvSpPr/>
            <p:nvPr/>
          </p:nvSpPr>
          <p:spPr>
            <a:xfrm>
              <a:off x="1154954" y="27679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C3188B8-4FF4-C74A-8FD9-C95BFABCE748}"/>
                </a:ext>
              </a:extLst>
            </p:cNvPr>
            <p:cNvSpPr/>
            <p:nvPr/>
          </p:nvSpPr>
          <p:spPr>
            <a:xfrm>
              <a:off x="1630286" y="27679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42CFBCB1-67C8-3F4B-9289-95814F745AA4}"/>
                </a:ext>
              </a:extLst>
            </p:cNvPr>
            <p:cNvSpPr/>
            <p:nvPr/>
          </p:nvSpPr>
          <p:spPr>
            <a:xfrm>
              <a:off x="2105618" y="27679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A78BAD63-F1BF-CA4D-AD34-88F3F4731626}"/>
                </a:ext>
              </a:extLst>
            </p:cNvPr>
            <p:cNvSpPr/>
            <p:nvPr/>
          </p:nvSpPr>
          <p:spPr>
            <a:xfrm>
              <a:off x="679622" y="32431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D92AAC9-FC96-D144-B78D-CA40A18B07FD}"/>
                </a:ext>
              </a:extLst>
            </p:cNvPr>
            <p:cNvSpPr/>
            <p:nvPr/>
          </p:nvSpPr>
          <p:spPr>
            <a:xfrm>
              <a:off x="1154954" y="32431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F3E7EC1-4727-2F4E-B402-EB26802B7BBE}"/>
                </a:ext>
              </a:extLst>
            </p:cNvPr>
            <p:cNvSpPr/>
            <p:nvPr/>
          </p:nvSpPr>
          <p:spPr>
            <a:xfrm>
              <a:off x="1630286" y="32431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2F6A47AB-A4F1-5446-ACDF-3885C82747A0}"/>
                </a:ext>
              </a:extLst>
            </p:cNvPr>
            <p:cNvSpPr/>
            <p:nvPr/>
          </p:nvSpPr>
          <p:spPr>
            <a:xfrm>
              <a:off x="2105618" y="32431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11B390CA-8EB6-E74A-BA20-B02028554CAC}"/>
                </a:ext>
              </a:extLst>
            </p:cNvPr>
            <p:cNvSpPr/>
            <p:nvPr/>
          </p:nvSpPr>
          <p:spPr>
            <a:xfrm>
              <a:off x="679622" y="37183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185F719-483C-2343-89B3-AEA60EFCECDD}"/>
                </a:ext>
              </a:extLst>
            </p:cNvPr>
            <p:cNvSpPr/>
            <p:nvPr/>
          </p:nvSpPr>
          <p:spPr>
            <a:xfrm>
              <a:off x="1154954" y="37183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D4B900FD-7AF0-2643-ADD4-22F18322B834}"/>
                </a:ext>
              </a:extLst>
            </p:cNvPr>
            <p:cNvSpPr/>
            <p:nvPr/>
          </p:nvSpPr>
          <p:spPr>
            <a:xfrm>
              <a:off x="1630286" y="37183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52241B09-79ED-3B4D-A494-4FFBB414FFC1}"/>
                </a:ext>
              </a:extLst>
            </p:cNvPr>
            <p:cNvSpPr/>
            <p:nvPr/>
          </p:nvSpPr>
          <p:spPr>
            <a:xfrm>
              <a:off x="2105618" y="37183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18396A0-8207-CF46-9DF5-921F87238462}"/>
                </a:ext>
              </a:extLst>
            </p:cNvPr>
            <p:cNvSpPr/>
            <p:nvPr/>
          </p:nvSpPr>
          <p:spPr>
            <a:xfrm>
              <a:off x="679622" y="41935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326D9FDB-376B-2142-A1C8-BDA8BFCFEE0F}"/>
                </a:ext>
              </a:extLst>
            </p:cNvPr>
            <p:cNvSpPr/>
            <p:nvPr/>
          </p:nvSpPr>
          <p:spPr>
            <a:xfrm>
              <a:off x="1154954" y="41935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F9AB7F88-E8F8-164E-B944-1ED0098A7EE5}"/>
                </a:ext>
              </a:extLst>
            </p:cNvPr>
            <p:cNvSpPr/>
            <p:nvPr/>
          </p:nvSpPr>
          <p:spPr>
            <a:xfrm>
              <a:off x="1630286" y="41935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2A86F36F-AEAD-C842-9819-B8BAD4A86D86}"/>
                </a:ext>
              </a:extLst>
            </p:cNvPr>
            <p:cNvSpPr/>
            <p:nvPr/>
          </p:nvSpPr>
          <p:spPr>
            <a:xfrm>
              <a:off x="2105618" y="41935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415D0DB3-4FB0-BB42-8654-11C8A581627B}"/>
                </a:ext>
              </a:extLst>
            </p:cNvPr>
            <p:cNvSpPr/>
            <p:nvPr/>
          </p:nvSpPr>
          <p:spPr>
            <a:xfrm>
              <a:off x="2580950" y="27679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B8749963-E2E1-8C49-9BF3-33CCC6DAEFEA}"/>
                </a:ext>
              </a:extLst>
            </p:cNvPr>
            <p:cNvSpPr/>
            <p:nvPr/>
          </p:nvSpPr>
          <p:spPr>
            <a:xfrm>
              <a:off x="2580950" y="32431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42B5912F-DD02-B046-99DF-A3E0000C6819}"/>
                </a:ext>
              </a:extLst>
            </p:cNvPr>
            <p:cNvSpPr/>
            <p:nvPr/>
          </p:nvSpPr>
          <p:spPr>
            <a:xfrm>
              <a:off x="2580950" y="37183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325D7385-7168-6744-8F32-418C7E507A7D}"/>
                </a:ext>
              </a:extLst>
            </p:cNvPr>
            <p:cNvSpPr/>
            <p:nvPr/>
          </p:nvSpPr>
          <p:spPr>
            <a:xfrm>
              <a:off x="2580950" y="41935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D9688EE-3988-EA4D-A080-14B143F75018}"/>
              </a:ext>
            </a:extLst>
          </p:cNvPr>
          <p:cNvSpPr txBox="1"/>
          <p:nvPr/>
        </p:nvSpPr>
        <p:spPr>
          <a:xfrm>
            <a:off x="1667622" y="3024207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2D53AC7-35CE-A94D-AC45-BBF2E8A19EAC}"/>
              </a:ext>
            </a:extLst>
          </p:cNvPr>
          <p:cNvSpPr txBox="1"/>
          <p:nvPr/>
        </p:nvSpPr>
        <p:spPr>
          <a:xfrm>
            <a:off x="5236065" y="2885708"/>
            <a:ext cx="1428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aes</a:t>
            </a:r>
            <a:r>
              <a:rPr lang="es-MX" sz="2000" b="1" dirty="0"/>
              <a:t>thetic</a:t>
            </a:r>
          </a:p>
          <a:p>
            <a:pPr algn="ctr"/>
            <a:r>
              <a:rPr lang="es-MX" sz="2000" b="1" dirty="0"/>
              <a:t>properties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2885751-A3B1-0F4F-A7DD-BE547241C7F7}"/>
              </a:ext>
            </a:extLst>
          </p:cNvPr>
          <p:cNvSpPr txBox="1"/>
          <p:nvPr/>
        </p:nvSpPr>
        <p:spPr>
          <a:xfrm>
            <a:off x="9254938" y="2885708"/>
            <a:ext cx="1468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geom</a:t>
            </a:r>
            <a:r>
              <a:rPr lang="es-MX" sz="2000" b="1" dirty="0"/>
              <a:t>etric</a:t>
            </a:r>
          </a:p>
          <a:p>
            <a:pPr algn="ctr"/>
            <a:r>
              <a:rPr lang="es-MX" sz="2000" b="1" dirty="0"/>
              <a:t>objects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C89B30E-6AAB-A849-AC60-FE20B17F6688}"/>
              </a:ext>
            </a:extLst>
          </p:cNvPr>
          <p:cNvSpPr txBox="1"/>
          <p:nvPr/>
        </p:nvSpPr>
        <p:spPr>
          <a:xfrm>
            <a:off x="3684317" y="2885708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Mapped</a:t>
            </a:r>
          </a:p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03C47A2-B7D1-764C-A09C-14B343B68A30}"/>
              </a:ext>
            </a:extLst>
          </p:cNvPr>
          <p:cNvSpPr txBox="1"/>
          <p:nvPr/>
        </p:nvSpPr>
        <p:spPr>
          <a:xfrm>
            <a:off x="7617383" y="302420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4278D9F-1B61-6141-A631-60A7F7C12E26}"/>
              </a:ext>
            </a:extLst>
          </p:cNvPr>
          <p:cNvSpPr txBox="1"/>
          <p:nvPr/>
        </p:nvSpPr>
        <p:spPr>
          <a:xfrm>
            <a:off x="5477317" y="4032549"/>
            <a:ext cx="843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x + y</a:t>
            </a:r>
          </a:p>
          <a:p>
            <a:r>
              <a:rPr lang="es-MX" dirty="0"/>
              <a:t>color</a:t>
            </a:r>
          </a:p>
          <a:p>
            <a:r>
              <a:rPr lang="es-MX" dirty="0"/>
              <a:t>fill</a:t>
            </a:r>
          </a:p>
          <a:p>
            <a:r>
              <a:rPr lang="es-MX" dirty="0"/>
              <a:t>alpha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EC70A1E-B952-3C4E-8386-03BD64F475BF}"/>
              </a:ext>
            </a:extLst>
          </p:cNvPr>
          <p:cNvSpPr txBox="1"/>
          <p:nvPr/>
        </p:nvSpPr>
        <p:spPr>
          <a:xfrm>
            <a:off x="8950368" y="4032548"/>
            <a:ext cx="2077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geom_point</a:t>
            </a:r>
          </a:p>
          <a:p>
            <a:r>
              <a:rPr lang="es-MX" dirty="0"/>
              <a:t>geom_histogram</a:t>
            </a:r>
          </a:p>
          <a:p>
            <a:r>
              <a:rPr lang="es-MX" dirty="0"/>
              <a:t>geom_bar</a:t>
            </a:r>
          </a:p>
          <a:p>
            <a:r>
              <a:rPr lang="es-MX" dirty="0"/>
              <a:t>geom_line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F59872BD-3900-9B45-B45A-50A4B6548DA0}"/>
              </a:ext>
            </a:extLst>
          </p:cNvPr>
          <p:cNvCxnSpPr>
            <a:cxnSpLocks/>
          </p:cNvCxnSpPr>
          <p:nvPr/>
        </p:nvCxnSpPr>
        <p:spPr>
          <a:xfrm flipV="1">
            <a:off x="3413395" y="4558119"/>
            <a:ext cx="1848227" cy="53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0227FE57-4925-434D-A7F7-9A36FA2F0C23}"/>
              </a:ext>
            </a:extLst>
          </p:cNvPr>
          <p:cNvCxnSpPr>
            <a:cxnSpLocks/>
          </p:cNvCxnSpPr>
          <p:nvPr/>
        </p:nvCxnSpPr>
        <p:spPr>
          <a:xfrm>
            <a:off x="3403395" y="4789427"/>
            <a:ext cx="1858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BE5E3737-9C4F-1444-8D1F-B9E00EDE7BB9}"/>
              </a:ext>
            </a:extLst>
          </p:cNvPr>
          <p:cNvCxnSpPr>
            <a:cxnSpLocks/>
          </p:cNvCxnSpPr>
          <p:nvPr/>
        </p:nvCxnSpPr>
        <p:spPr>
          <a:xfrm>
            <a:off x="3403395" y="4967416"/>
            <a:ext cx="1848227" cy="9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0A40B9BC-091C-6F42-8748-CF35EDA112DA}"/>
              </a:ext>
            </a:extLst>
          </p:cNvPr>
          <p:cNvCxnSpPr>
            <a:cxnSpLocks/>
          </p:cNvCxnSpPr>
          <p:nvPr/>
        </p:nvCxnSpPr>
        <p:spPr>
          <a:xfrm flipV="1">
            <a:off x="3403395" y="4335211"/>
            <a:ext cx="1848227" cy="9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149F14FC-00F5-E14C-A285-054F7621B2F8}"/>
              </a:ext>
            </a:extLst>
          </p:cNvPr>
          <p:cNvCxnSpPr/>
          <p:nvPr/>
        </p:nvCxnSpPr>
        <p:spPr>
          <a:xfrm>
            <a:off x="6485585" y="4223998"/>
            <a:ext cx="2380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59083447-B69E-FE40-A2F0-8538AC2C5996}"/>
              </a:ext>
            </a:extLst>
          </p:cNvPr>
          <p:cNvCxnSpPr/>
          <p:nvPr/>
        </p:nvCxnSpPr>
        <p:spPr>
          <a:xfrm>
            <a:off x="6502058" y="4499968"/>
            <a:ext cx="2380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7825DC1C-4274-154F-8AA7-E9E60A9523F1}"/>
              </a:ext>
            </a:extLst>
          </p:cNvPr>
          <p:cNvCxnSpPr/>
          <p:nvPr/>
        </p:nvCxnSpPr>
        <p:spPr>
          <a:xfrm>
            <a:off x="6481462" y="4775938"/>
            <a:ext cx="2380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C17D7B8E-C951-F546-ABEB-C027E6DAF835}"/>
              </a:ext>
            </a:extLst>
          </p:cNvPr>
          <p:cNvCxnSpPr/>
          <p:nvPr/>
        </p:nvCxnSpPr>
        <p:spPr>
          <a:xfrm>
            <a:off x="6485579" y="5051907"/>
            <a:ext cx="2380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D0E1AF02-FC72-E745-AE0F-5C003C8631E1}"/>
              </a:ext>
            </a:extLst>
          </p:cNvPr>
          <p:cNvSpPr txBox="1"/>
          <p:nvPr/>
        </p:nvSpPr>
        <p:spPr>
          <a:xfrm>
            <a:off x="5373420" y="5516771"/>
            <a:ext cx="20842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</a:t>
            </a:r>
            <a:r>
              <a:rPr lang="es-MX" sz="2000" b="1" dirty="0"/>
              <a:t>istical</a:t>
            </a:r>
          </a:p>
          <a:p>
            <a:r>
              <a:rPr lang="es-MX" sz="2000" b="1" dirty="0"/>
              <a:t>transformations</a:t>
            </a:r>
          </a:p>
          <a:p>
            <a:r>
              <a:rPr lang="es-MX" sz="2000" b="1" dirty="0"/>
              <a:t>(sometimes)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483223F9-087A-FD48-8951-926EA7A96AD1}"/>
              </a:ext>
            </a:extLst>
          </p:cNvPr>
          <p:cNvSpPr txBox="1"/>
          <p:nvPr/>
        </p:nvSpPr>
        <p:spPr>
          <a:xfrm>
            <a:off x="6502058" y="6548981"/>
            <a:ext cx="55515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dirty="0">
                <a:hlinkClick r:id="rId3"/>
              </a:rPr>
              <a:t>https://rfortherestofus.com/2019/07/a-short-overview-of-the-grammar-of-graphics/</a:t>
            </a:r>
            <a:endParaRPr lang="es-MX" sz="1050" dirty="0"/>
          </a:p>
        </p:txBody>
      </p:sp>
      <p:cxnSp>
        <p:nvCxnSpPr>
          <p:cNvPr id="54" name="Conector curvado 53">
            <a:extLst>
              <a:ext uri="{FF2B5EF4-FFF2-40B4-BE49-F238E27FC236}">
                <a16:creationId xmlns:a16="http://schemas.microsoft.com/office/drawing/2014/main" id="{F7EE5CDE-9AB4-924B-90C7-929E032AB031}"/>
              </a:ext>
            </a:extLst>
          </p:cNvPr>
          <p:cNvCxnSpPr>
            <a:cxnSpLocks/>
          </p:cNvCxnSpPr>
          <p:nvPr/>
        </p:nvCxnSpPr>
        <p:spPr>
          <a:xfrm rot="10800000">
            <a:off x="4755147" y="5239750"/>
            <a:ext cx="591357" cy="7917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075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326A7-AA10-3C45-A43A-CCDEC161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Funciones principales el ggplot2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BE6FC8-6EB9-E740-91E1-437057267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2425700"/>
          </a:xfrm>
        </p:spPr>
        <p:txBody>
          <a:bodyPr>
            <a:normAutofit/>
          </a:bodyPr>
          <a:lstStyle/>
          <a:p>
            <a:r>
              <a:rPr lang="es-MX" sz="2000" dirty="0"/>
              <a:t>Hay dos funciones principales el ggplot2:</a:t>
            </a:r>
          </a:p>
          <a:p>
            <a:r>
              <a:rPr lang="es-MX" sz="2000" dirty="0"/>
              <a:t>Una función que nos permite echarle un vistazo rápido a los datos</a:t>
            </a:r>
          </a:p>
          <a:p>
            <a:pPr lvl="1"/>
            <a:r>
              <a:rPr lang="es-MX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qplot()</a:t>
            </a:r>
          </a:p>
          <a:p>
            <a:r>
              <a:rPr lang="es-MX" sz="2000" dirty="0"/>
              <a:t>Una función más compleja que nos va a permitir explorar más a fondo los datos</a:t>
            </a:r>
          </a:p>
          <a:p>
            <a:pPr lvl="1"/>
            <a:r>
              <a:rPr lang="es-MX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ggplot()</a:t>
            </a:r>
          </a:p>
        </p:txBody>
      </p:sp>
    </p:spTree>
    <p:extLst>
      <p:ext uri="{BB962C8B-B14F-4D97-AF65-F5344CB8AC3E}">
        <p14:creationId xmlns:p14="http://schemas.microsoft.com/office/powerpoint/2010/main" val="33366761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717F5-FB64-3C4D-87F9-36D04D99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Sintáxis </a:t>
            </a:r>
            <a:r>
              <a:rPr lang="es-MX" b="1" dirty="0">
                <a:solidFill>
                  <a:schemeClr val="accent6"/>
                </a:solidFill>
              </a:rPr>
              <a:t>qplot()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0837A4-BF1F-4348-B10E-C75923ED0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693" y="2468032"/>
            <a:ext cx="10886302" cy="3416300"/>
          </a:xfrm>
        </p:spPr>
        <p:txBody>
          <a:bodyPr/>
          <a:lstStyle/>
          <a:p>
            <a:r>
              <a:rPr lang="es-MX" dirty="0"/>
              <a:t>Crea un gráfico completo con los datos, geom y mapeos. Proporciona muchos valores por defecto.</a:t>
            </a:r>
          </a:p>
          <a:p>
            <a:endParaRPr lang="es-MX" b="1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  <a:p>
            <a:endParaRPr lang="es-MX" b="1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  <a:p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qplot(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x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variable_X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y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variable_Y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color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variable_color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data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data.frame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	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geom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“point”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s-MX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8F1770F-871B-9241-B2A1-32007A0936A3}"/>
              </a:ext>
            </a:extLst>
          </p:cNvPr>
          <p:cNvGrpSpPr/>
          <p:nvPr/>
        </p:nvGrpSpPr>
        <p:grpSpPr>
          <a:xfrm>
            <a:off x="2285997" y="3201769"/>
            <a:ext cx="5869460" cy="660330"/>
            <a:chOff x="2285997" y="3201769"/>
            <a:chExt cx="5869460" cy="660330"/>
          </a:xfrm>
        </p:grpSpPr>
        <p:sp>
          <p:nvSpPr>
            <p:cNvPr id="5" name="Rectángulo redondeado 4">
              <a:extLst>
                <a:ext uri="{FF2B5EF4-FFF2-40B4-BE49-F238E27FC236}">
                  <a16:creationId xmlns:a16="http://schemas.microsoft.com/office/drawing/2014/main" id="{E6E1098E-DAB6-694D-9610-6DD8BC8D938D}"/>
                </a:ext>
              </a:extLst>
            </p:cNvPr>
            <p:cNvSpPr/>
            <p:nvPr/>
          </p:nvSpPr>
          <p:spPr>
            <a:xfrm>
              <a:off x="2285997" y="3201769"/>
              <a:ext cx="5869460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Mapeos estéticos</a:t>
              </a:r>
            </a:p>
          </p:txBody>
        </p:sp>
        <p:sp>
          <p:nvSpPr>
            <p:cNvPr id="6" name="Flecha abajo 5">
              <a:extLst>
                <a:ext uri="{FF2B5EF4-FFF2-40B4-BE49-F238E27FC236}">
                  <a16:creationId xmlns:a16="http://schemas.microsoft.com/office/drawing/2014/main" id="{BE21C957-C873-E54F-9292-97AF3F851C1D}"/>
                </a:ext>
              </a:extLst>
            </p:cNvPr>
            <p:cNvSpPr/>
            <p:nvPr/>
          </p:nvSpPr>
          <p:spPr>
            <a:xfrm>
              <a:off x="2607275" y="3529958"/>
              <a:ext cx="395417" cy="33214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Flecha abajo 6">
              <a:extLst>
                <a:ext uri="{FF2B5EF4-FFF2-40B4-BE49-F238E27FC236}">
                  <a16:creationId xmlns:a16="http://schemas.microsoft.com/office/drawing/2014/main" id="{05167399-2422-9F48-AF80-252B3AFABFED}"/>
                </a:ext>
              </a:extLst>
            </p:cNvPr>
            <p:cNvSpPr/>
            <p:nvPr/>
          </p:nvSpPr>
          <p:spPr>
            <a:xfrm>
              <a:off x="4930344" y="3529958"/>
              <a:ext cx="395417" cy="33214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Flecha abajo 7">
              <a:extLst>
                <a:ext uri="{FF2B5EF4-FFF2-40B4-BE49-F238E27FC236}">
                  <a16:creationId xmlns:a16="http://schemas.microsoft.com/office/drawing/2014/main" id="{D53E6479-944C-8242-A6BF-EB1940D727B6}"/>
                </a:ext>
              </a:extLst>
            </p:cNvPr>
            <p:cNvSpPr/>
            <p:nvPr/>
          </p:nvSpPr>
          <p:spPr>
            <a:xfrm>
              <a:off x="7278125" y="3529958"/>
              <a:ext cx="395417" cy="33214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7417601-C315-9847-85AC-F8BF4F64DBF7}"/>
              </a:ext>
            </a:extLst>
          </p:cNvPr>
          <p:cNvGrpSpPr/>
          <p:nvPr/>
        </p:nvGrpSpPr>
        <p:grpSpPr>
          <a:xfrm>
            <a:off x="9510585" y="3199793"/>
            <a:ext cx="1433390" cy="660330"/>
            <a:chOff x="7278125" y="5039336"/>
            <a:chExt cx="1433390" cy="660330"/>
          </a:xfrm>
        </p:grpSpPr>
        <p:sp>
          <p:nvSpPr>
            <p:cNvPr id="11" name="Rectángulo redondeado 10">
              <a:extLst>
                <a:ext uri="{FF2B5EF4-FFF2-40B4-BE49-F238E27FC236}">
                  <a16:creationId xmlns:a16="http://schemas.microsoft.com/office/drawing/2014/main" id="{4A94CCC6-2239-1B4E-A01A-3FFD8F04A91B}"/>
                </a:ext>
              </a:extLst>
            </p:cNvPr>
            <p:cNvSpPr/>
            <p:nvPr/>
          </p:nvSpPr>
          <p:spPr>
            <a:xfrm>
              <a:off x="7278125" y="5039336"/>
              <a:ext cx="1433390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Datos</a:t>
              </a:r>
            </a:p>
          </p:txBody>
        </p:sp>
        <p:sp>
          <p:nvSpPr>
            <p:cNvPr id="13" name="Flecha abajo 12">
              <a:extLst>
                <a:ext uri="{FF2B5EF4-FFF2-40B4-BE49-F238E27FC236}">
                  <a16:creationId xmlns:a16="http://schemas.microsoft.com/office/drawing/2014/main" id="{CA175081-9EE2-D548-B07A-9D2ADF635D9C}"/>
                </a:ext>
              </a:extLst>
            </p:cNvPr>
            <p:cNvSpPr/>
            <p:nvPr/>
          </p:nvSpPr>
          <p:spPr>
            <a:xfrm>
              <a:off x="7797112" y="5367525"/>
              <a:ext cx="395417" cy="33214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ECE9A2A-84D0-5349-8EE9-5AE8299467D6}"/>
              </a:ext>
            </a:extLst>
          </p:cNvPr>
          <p:cNvGrpSpPr/>
          <p:nvPr/>
        </p:nvGrpSpPr>
        <p:grpSpPr>
          <a:xfrm>
            <a:off x="1692871" y="4841916"/>
            <a:ext cx="1717593" cy="928688"/>
            <a:chOff x="7080416" y="4762042"/>
            <a:chExt cx="1717593" cy="928688"/>
          </a:xfrm>
        </p:grpSpPr>
        <p:sp>
          <p:nvSpPr>
            <p:cNvPr id="17" name="Rectángulo redondeado 16">
              <a:extLst>
                <a:ext uri="{FF2B5EF4-FFF2-40B4-BE49-F238E27FC236}">
                  <a16:creationId xmlns:a16="http://schemas.microsoft.com/office/drawing/2014/main" id="{A5B0B4C9-0EBE-DE42-B50D-F39BC4342DEA}"/>
                </a:ext>
              </a:extLst>
            </p:cNvPr>
            <p:cNvSpPr/>
            <p:nvPr/>
          </p:nvSpPr>
          <p:spPr>
            <a:xfrm>
              <a:off x="7080416" y="5039335"/>
              <a:ext cx="1717593" cy="6513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Objetos</a:t>
              </a:r>
            </a:p>
            <a:p>
              <a:pPr algn="ctr"/>
              <a:r>
                <a:rPr lang="es-MX" b="1" dirty="0"/>
                <a:t>geom</a:t>
              </a:r>
              <a:r>
                <a:rPr lang="es-MX" dirty="0"/>
                <a:t>étricos</a:t>
              </a:r>
            </a:p>
          </p:txBody>
        </p:sp>
        <p:sp>
          <p:nvSpPr>
            <p:cNvPr id="18" name="Flecha abajo 17">
              <a:extLst>
                <a:ext uri="{FF2B5EF4-FFF2-40B4-BE49-F238E27FC236}">
                  <a16:creationId xmlns:a16="http://schemas.microsoft.com/office/drawing/2014/main" id="{7FC4215C-8E65-8C43-A1AB-486A637E06EB}"/>
                </a:ext>
              </a:extLst>
            </p:cNvPr>
            <p:cNvSpPr/>
            <p:nvPr/>
          </p:nvSpPr>
          <p:spPr>
            <a:xfrm rot="10800000">
              <a:off x="7797112" y="4762042"/>
              <a:ext cx="395417" cy="33214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3428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F05EA9-52C5-4544-812E-1B1545CF481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3060" y="162354"/>
            <a:ext cx="8824913" cy="387350"/>
          </a:xfrm>
        </p:spPr>
        <p:txBody>
          <a:bodyPr/>
          <a:lstStyle/>
          <a:p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?qplot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D24C4B-9644-0348-8CC7-037D9CEDB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984"/>
          <a:stretch/>
        </p:blipFill>
        <p:spPr>
          <a:xfrm>
            <a:off x="560366" y="835633"/>
            <a:ext cx="2664747" cy="56315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6C1A7CD-C1B0-4241-9B34-E5354DC8F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989" y="721319"/>
            <a:ext cx="8066790" cy="552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0813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5E805-46F8-E843-886B-17B63310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 </a:t>
            </a:r>
            <a:r>
              <a:rPr lang="es-MX" b="1" dirty="0">
                <a:solidFill>
                  <a:schemeClr val="accent6"/>
                </a:solidFill>
              </a:rPr>
              <a:t>qplot()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A5F0FC-2A13-8741-8376-FF341F16C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556" y="2273643"/>
            <a:ext cx="11059297" cy="43990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dirty="0">
                <a:solidFill>
                  <a:srgbClr val="00B050"/>
                </a:solidFill>
                <a:latin typeface="Courier" pitchFamily="2" charset="0"/>
              </a:rPr>
              <a:t># Use data from numeric vectors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x &lt;- 1:10; y &lt;- x*x</a:t>
            </a:r>
          </a:p>
          <a:p>
            <a:pPr marL="0" indent="0">
              <a:buNone/>
            </a:pPr>
            <a:r>
              <a:rPr lang="es-MX" dirty="0">
                <a:solidFill>
                  <a:srgbClr val="00B050"/>
                </a:solidFill>
                <a:latin typeface="Courier" pitchFamily="2" charset="0"/>
              </a:rPr>
              <a:t># Basic plot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qplot(x,y)</a:t>
            </a:r>
          </a:p>
          <a:p>
            <a:pPr marL="0" indent="0">
              <a:buNone/>
            </a:pPr>
            <a:r>
              <a:rPr lang="es-MX" dirty="0">
                <a:solidFill>
                  <a:srgbClr val="00B050"/>
                </a:solidFill>
                <a:latin typeface="Courier" pitchFamily="2" charset="0"/>
              </a:rPr>
              <a:t># Add line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qplot(x, y, geom=c("point", "line"))</a:t>
            </a:r>
          </a:p>
          <a:p>
            <a:pPr marL="0" indent="0">
              <a:buNone/>
            </a:pPr>
            <a:r>
              <a:rPr lang="es-MX" dirty="0">
                <a:solidFill>
                  <a:srgbClr val="00B050"/>
                </a:solidFill>
                <a:latin typeface="Courier" pitchFamily="2" charset="0"/>
              </a:rPr>
              <a:t># Use data from a data frame</a:t>
            </a:r>
          </a:p>
          <a:p>
            <a:pPr marL="0" indent="0">
              <a:buNone/>
            </a:pPr>
            <a:r>
              <a:rPr lang="es-MX" dirty="0">
                <a:solidFill>
                  <a:srgbClr val="00B050"/>
                </a:solidFill>
                <a:latin typeface="Courier" pitchFamily="2" charset="0"/>
              </a:rPr>
              <a:t># Explore data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head(mtcars)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qplot(mpg, wt, data=mtcars)</a:t>
            </a:r>
          </a:p>
          <a:p>
            <a:pPr marL="0" indent="0">
              <a:buNone/>
            </a:pPr>
            <a:r>
              <a:rPr lang="es-MX" dirty="0">
                <a:solidFill>
                  <a:srgbClr val="00B050"/>
                </a:solidFill>
                <a:latin typeface="Courier" pitchFamily="2" charset="0"/>
              </a:rPr>
              <a:t># Smoothing (add a smoothed line with its standard error)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qplot(mpg, wt, data = mtcars, geom = c("point", "smooth"))</a:t>
            </a:r>
          </a:p>
        </p:txBody>
      </p:sp>
    </p:spTree>
    <p:extLst>
      <p:ext uri="{BB962C8B-B14F-4D97-AF65-F5344CB8AC3E}">
        <p14:creationId xmlns:p14="http://schemas.microsoft.com/office/powerpoint/2010/main" val="402109978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A439E-8E1B-D547-A4B3-884FE06C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 </a:t>
            </a:r>
            <a:r>
              <a:rPr lang="es-MX" b="1" dirty="0">
                <a:solidFill>
                  <a:schemeClr val="accent6"/>
                </a:solidFill>
              </a:rPr>
              <a:t>qplot()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44F204-2415-9F42-8E94-542C9B149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60" y="2199503"/>
            <a:ext cx="10614454" cy="43001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sz="1600" dirty="0">
                <a:solidFill>
                  <a:srgbClr val="00B050"/>
                </a:solidFill>
                <a:latin typeface="Courier" pitchFamily="2" charset="0"/>
              </a:rPr>
              <a:t># Linear fits by group</a:t>
            </a:r>
          </a:p>
          <a:p>
            <a:pPr marL="0" indent="0">
              <a:buNone/>
            </a:pPr>
            <a:r>
              <a:rPr lang="es-MX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qplot(mpg, wt, data = mtcars, color = factor(cyl),</a:t>
            </a:r>
          </a:p>
          <a:p>
            <a:pPr marL="0" indent="0">
              <a:buNone/>
            </a:pPr>
            <a:r>
              <a:rPr lang="es-MX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    geom=c("point", "smooth"))</a:t>
            </a:r>
            <a:endParaRPr lang="es-MX" sz="16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s-MX" sz="1600" dirty="0">
                <a:solidFill>
                  <a:srgbClr val="00B050"/>
                </a:solidFill>
                <a:latin typeface="Courier" pitchFamily="2" charset="0"/>
              </a:rPr>
              <a:t># Change the color by a continuous numeric variable</a:t>
            </a:r>
          </a:p>
          <a:p>
            <a:pPr marL="0" indent="0">
              <a:buNone/>
            </a:pPr>
            <a:r>
              <a:rPr lang="es-MX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qplot(mpg, wt, data = mtcars, colour = cyl)</a:t>
            </a:r>
            <a:endParaRPr lang="es-MX" sz="16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s-MX" sz="1600" dirty="0">
                <a:solidFill>
                  <a:srgbClr val="00B050"/>
                </a:solidFill>
                <a:latin typeface="Courier" pitchFamily="2" charset="0"/>
              </a:rPr>
              <a:t># Change the color by groups (factor)</a:t>
            </a:r>
          </a:p>
          <a:p>
            <a:pPr marL="0" indent="0">
              <a:buNone/>
            </a:pPr>
            <a:r>
              <a:rPr lang="es-MX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df &lt;- mtcars</a:t>
            </a:r>
          </a:p>
          <a:p>
            <a:pPr marL="0" indent="0">
              <a:buNone/>
            </a:pPr>
            <a:r>
              <a:rPr lang="es-MX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df[,'cyl'] &lt;- as.factor(df[,'cyl'])</a:t>
            </a:r>
          </a:p>
          <a:p>
            <a:pPr marL="0" indent="0">
              <a:buNone/>
            </a:pPr>
            <a:r>
              <a:rPr lang="es-MX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qplot(mpg, wt, data = df, colour = cyl)</a:t>
            </a:r>
            <a:endParaRPr lang="es-MX" sz="16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s-MX" sz="1600" dirty="0">
                <a:solidFill>
                  <a:srgbClr val="00B050"/>
                </a:solidFill>
                <a:latin typeface="Courier" pitchFamily="2" charset="0"/>
              </a:rPr>
              <a:t># Add lines</a:t>
            </a:r>
          </a:p>
          <a:p>
            <a:pPr marL="0" indent="0">
              <a:buNone/>
            </a:pPr>
            <a:r>
              <a:rPr lang="es-MX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qplot(mpg, wt, data = df, colour = cyl,</a:t>
            </a:r>
          </a:p>
          <a:p>
            <a:pPr marL="0" indent="0">
              <a:buNone/>
            </a:pPr>
            <a:r>
              <a:rPr lang="es-MX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    geom=c("point", "line"))</a:t>
            </a:r>
          </a:p>
        </p:txBody>
      </p:sp>
    </p:spTree>
    <p:extLst>
      <p:ext uri="{BB962C8B-B14F-4D97-AF65-F5344CB8AC3E}">
        <p14:creationId xmlns:p14="http://schemas.microsoft.com/office/powerpoint/2010/main" val="74654565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717F5-FB64-3C4D-87F9-36D04D99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Sintáxis </a:t>
            </a:r>
            <a:r>
              <a:rPr lang="es-MX" b="1" dirty="0">
                <a:solidFill>
                  <a:schemeClr val="accent6"/>
                </a:solidFill>
              </a:rPr>
              <a:t>ggplot()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0837A4-BF1F-4348-B10E-C75923ED0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538" y="2480388"/>
            <a:ext cx="10886302" cy="3945125"/>
          </a:xfrm>
        </p:spPr>
        <p:txBody>
          <a:bodyPr>
            <a:normAutofit/>
          </a:bodyPr>
          <a:lstStyle/>
          <a:p>
            <a:r>
              <a:rPr lang="es-MX" dirty="0"/>
              <a:t>Crea un gráfico al que se le añaderan capas. Sin valores por defecto, pero que proporciona más control.</a:t>
            </a:r>
          </a:p>
          <a:p>
            <a:endParaRPr lang="es-MX" b="1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  <a:p>
            <a:endParaRPr lang="es-MX" b="1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  <a:p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data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data.frame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 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aes(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x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variable_X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y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variable_Y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	geom_point( aes(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color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variable_color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		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geom_smooth(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method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"lm"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 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	coord_cartesian () 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endParaRPr lang="es-MX" b="1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	scale_color_gradient() 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	theme_bw()</a:t>
            </a:r>
          </a:p>
          <a:p>
            <a:pPr marL="0" indent="0">
              <a:buNone/>
            </a:pPr>
            <a:endParaRPr lang="es-MX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7417601-C315-9847-85AC-F8BF4F64DBF7}"/>
              </a:ext>
            </a:extLst>
          </p:cNvPr>
          <p:cNvGrpSpPr/>
          <p:nvPr/>
        </p:nvGrpSpPr>
        <p:grpSpPr>
          <a:xfrm>
            <a:off x="2755553" y="3236863"/>
            <a:ext cx="1433390" cy="660330"/>
            <a:chOff x="7278125" y="5039336"/>
            <a:chExt cx="1433390" cy="660330"/>
          </a:xfrm>
        </p:grpSpPr>
        <p:sp>
          <p:nvSpPr>
            <p:cNvPr id="11" name="Rectángulo redondeado 10">
              <a:extLst>
                <a:ext uri="{FF2B5EF4-FFF2-40B4-BE49-F238E27FC236}">
                  <a16:creationId xmlns:a16="http://schemas.microsoft.com/office/drawing/2014/main" id="{4A94CCC6-2239-1B4E-A01A-3FFD8F04A91B}"/>
                </a:ext>
              </a:extLst>
            </p:cNvPr>
            <p:cNvSpPr/>
            <p:nvPr/>
          </p:nvSpPr>
          <p:spPr>
            <a:xfrm>
              <a:off x="7278125" y="5039336"/>
              <a:ext cx="1433390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Datos</a:t>
              </a:r>
            </a:p>
          </p:txBody>
        </p:sp>
        <p:sp>
          <p:nvSpPr>
            <p:cNvPr id="13" name="Flecha abajo 12">
              <a:extLst>
                <a:ext uri="{FF2B5EF4-FFF2-40B4-BE49-F238E27FC236}">
                  <a16:creationId xmlns:a16="http://schemas.microsoft.com/office/drawing/2014/main" id="{CA175081-9EE2-D548-B07A-9D2ADF635D9C}"/>
                </a:ext>
              </a:extLst>
            </p:cNvPr>
            <p:cNvSpPr/>
            <p:nvPr/>
          </p:nvSpPr>
          <p:spPr>
            <a:xfrm>
              <a:off x="7797112" y="5367525"/>
              <a:ext cx="395417" cy="33214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ECE9A2A-84D0-5349-8EE9-5AE8299467D6}"/>
              </a:ext>
            </a:extLst>
          </p:cNvPr>
          <p:cNvGrpSpPr/>
          <p:nvPr/>
        </p:nvGrpSpPr>
        <p:grpSpPr>
          <a:xfrm>
            <a:off x="494270" y="4334419"/>
            <a:ext cx="1288481" cy="395417"/>
            <a:chOff x="7726344" y="5013251"/>
            <a:chExt cx="1288481" cy="395417"/>
          </a:xfrm>
        </p:grpSpPr>
        <p:sp>
          <p:nvSpPr>
            <p:cNvPr id="17" name="Rectángulo redondeado 16">
              <a:extLst>
                <a:ext uri="{FF2B5EF4-FFF2-40B4-BE49-F238E27FC236}">
                  <a16:creationId xmlns:a16="http://schemas.microsoft.com/office/drawing/2014/main" id="{A5B0B4C9-0EBE-DE42-B50D-F39BC4342DEA}"/>
                </a:ext>
              </a:extLst>
            </p:cNvPr>
            <p:cNvSpPr/>
            <p:nvPr/>
          </p:nvSpPr>
          <p:spPr>
            <a:xfrm>
              <a:off x="7726344" y="5039336"/>
              <a:ext cx="985170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/>
                <a:t>Geom</a:t>
              </a:r>
            </a:p>
          </p:txBody>
        </p:sp>
        <p:sp>
          <p:nvSpPr>
            <p:cNvPr id="18" name="Flecha abajo 17">
              <a:extLst>
                <a:ext uri="{FF2B5EF4-FFF2-40B4-BE49-F238E27FC236}">
                  <a16:creationId xmlns:a16="http://schemas.microsoft.com/office/drawing/2014/main" id="{7FC4215C-8E65-8C43-A1AB-486A637E06EB}"/>
                </a:ext>
              </a:extLst>
            </p:cNvPr>
            <p:cNvSpPr/>
            <p:nvPr/>
          </p:nvSpPr>
          <p:spPr>
            <a:xfrm rot="16200000">
              <a:off x="8651046" y="5044889"/>
              <a:ext cx="395417" cy="33214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600" dirty="0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3CC1629-756A-B04A-80A0-DC2EAB874C28}"/>
              </a:ext>
            </a:extLst>
          </p:cNvPr>
          <p:cNvGrpSpPr/>
          <p:nvPr/>
        </p:nvGrpSpPr>
        <p:grpSpPr>
          <a:xfrm>
            <a:off x="8519979" y="4433275"/>
            <a:ext cx="3006813" cy="891605"/>
            <a:chOff x="6936256" y="4762043"/>
            <a:chExt cx="3006813" cy="891605"/>
          </a:xfrm>
        </p:grpSpPr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5F20783A-34BB-C446-9D03-86F52E43BCC0}"/>
                </a:ext>
              </a:extLst>
            </p:cNvPr>
            <p:cNvSpPr/>
            <p:nvPr/>
          </p:nvSpPr>
          <p:spPr>
            <a:xfrm>
              <a:off x="7278125" y="4762043"/>
              <a:ext cx="2664944" cy="8916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Añadimos capas, elementos con un +</a:t>
              </a:r>
            </a:p>
          </p:txBody>
        </p:sp>
        <p:sp>
          <p:nvSpPr>
            <p:cNvPr id="21" name="Flecha abajo 20">
              <a:extLst>
                <a:ext uri="{FF2B5EF4-FFF2-40B4-BE49-F238E27FC236}">
                  <a16:creationId xmlns:a16="http://schemas.microsoft.com/office/drawing/2014/main" id="{2B624C1A-3C2D-A643-A608-2370034B0DA8}"/>
                </a:ext>
              </a:extLst>
            </p:cNvPr>
            <p:cNvSpPr/>
            <p:nvPr/>
          </p:nvSpPr>
          <p:spPr>
            <a:xfrm rot="5400000">
              <a:off x="6904618" y="5025984"/>
              <a:ext cx="395417" cy="33214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0DCE9E5D-0752-C54E-A9FA-C69B3B5B6BA0}"/>
              </a:ext>
            </a:extLst>
          </p:cNvPr>
          <p:cNvGrpSpPr/>
          <p:nvPr/>
        </p:nvGrpSpPr>
        <p:grpSpPr>
          <a:xfrm>
            <a:off x="123571" y="4802134"/>
            <a:ext cx="1690078" cy="395417"/>
            <a:chOff x="7324747" y="5013251"/>
            <a:chExt cx="1690078" cy="395417"/>
          </a:xfrm>
        </p:grpSpPr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ED3E8B0C-4834-A54F-9BC5-F41979A8F3F9}"/>
                </a:ext>
              </a:extLst>
            </p:cNvPr>
            <p:cNvSpPr/>
            <p:nvPr/>
          </p:nvSpPr>
          <p:spPr>
            <a:xfrm>
              <a:off x="7324747" y="5039336"/>
              <a:ext cx="1386768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/>
                <a:t>estadística</a:t>
              </a:r>
            </a:p>
          </p:txBody>
        </p:sp>
        <p:sp>
          <p:nvSpPr>
            <p:cNvPr id="24" name="Flecha abajo 23">
              <a:extLst>
                <a:ext uri="{FF2B5EF4-FFF2-40B4-BE49-F238E27FC236}">
                  <a16:creationId xmlns:a16="http://schemas.microsoft.com/office/drawing/2014/main" id="{FB5A0AF9-93CF-1543-9B38-ECBAE96FC193}"/>
                </a:ext>
              </a:extLst>
            </p:cNvPr>
            <p:cNvSpPr/>
            <p:nvPr/>
          </p:nvSpPr>
          <p:spPr>
            <a:xfrm rot="16200000">
              <a:off x="8651046" y="5044889"/>
              <a:ext cx="395417" cy="33214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600" dirty="0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CC29E6D1-47E1-0F4A-BFFD-776BF0DDEBB6}"/>
              </a:ext>
            </a:extLst>
          </p:cNvPr>
          <p:cNvGrpSpPr/>
          <p:nvPr/>
        </p:nvGrpSpPr>
        <p:grpSpPr>
          <a:xfrm>
            <a:off x="24714" y="5241223"/>
            <a:ext cx="1807180" cy="574166"/>
            <a:chOff x="7207645" y="5013251"/>
            <a:chExt cx="1807180" cy="574166"/>
          </a:xfrm>
        </p:grpSpPr>
        <p:sp>
          <p:nvSpPr>
            <p:cNvPr id="26" name="Rectángulo redondeado 25">
              <a:extLst>
                <a:ext uri="{FF2B5EF4-FFF2-40B4-BE49-F238E27FC236}">
                  <a16:creationId xmlns:a16="http://schemas.microsoft.com/office/drawing/2014/main" id="{1CC2A7B9-05E9-D344-B5BB-149561095B81}"/>
                </a:ext>
              </a:extLst>
            </p:cNvPr>
            <p:cNvSpPr/>
            <p:nvPr/>
          </p:nvSpPr>
          <p:spPr>
            <a:xfrm>
              <a:off x="7207645" y="5076406"/>
              <a:ext cx="1528584" cy="5110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/>
                <a:t>Mapeos</a:t>
              </a:r>
            </a:p>
            <a:p>
              <a:pPr algn="ctr"/>
              <a:r>
                <a:rPr lang="es-MX" sz="1600" dirty="0"/>
                <a:t>específicos</a:t>
              </a:r>
            </a:p>
          </p:txBody>
        </p:sp>
        <p:sp>
          <p:nvSpPr>
            <p:cNvPr id="27" name="Flecha abajo 26">
              <a:extLst>
                <a:ext uri="{FF2B5EF4-FFF2-40B4-BE49-F238E27FC236}">
                  <a16:creationId xmlns:a16="http://schemas.microsoft.com/office/drawing/2014/main" id="{E80F3360-86D1-DC41-83D6-E8743A0B1B4D}"/>
                </a:ext>
              </a:extLst>
            </p:cNvPr>
            <p:cNvSpPr/>
            <p:nvPr/>
          </p:nvSpPr>
          <p:spPr>
            <a:xfrm rot="16200000">
              <a:off x="8651046" y="5044889"/>
              <a:ext cx="395417" cy="33214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60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26BF1BC1-CA0C-AA47-8884-F72D8441C27A}"/>
              </a:ext>
            </a:extLst>
          </p:cNvPr>
          <p:cNvGrpSpPr/>
          <p:nvPr/>
        </p:nvGrpSpPr>
        <p:grpSpPr>
          <a:xfrm>
            <a:off x="5679236" y="5636640"/>
            <a:ext cx="3006813" cy="891605"/>
            <a:chOff x="6936256" y="4762043"/>
            <a:chExt cx="3006813" cy="891605"/>
          </a:xfrm>
        </p:grpSpPr>
        <p:sp>
          <p:nvSpPr>
            <p:cNvPr id="29" name="Rectángulo redondeado 28">
              <a:extLst>
                <a:ext uri="{FF2B5EF4-FFF2-40B4-BE49-F238E27FC236}">
                  <a16:creationId xmlns:a16="http://schemas.microsoft.com/office/drawing/2014/main" id="{2FB3F9A2-68AF-6B4F-B535-A507344C8875}"/>
                </a:ext>
              </a:extLst>
            </p:cNvPr>
            <p:cNvSpPr/>
            <p:nvPr/>
          </p:nvSpPr>
          <p:spPr>
            <a:xfrm>
              <a:off x="7278125" y="4762043"/>
              <a:ext cx="2664944" cy="8916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Elementos adicionales</a:t>
              </a:r>
            </a:p>
          </p:txBody>
        </p:sp>
        <p:sp>
          <p:nvSpPr>
            <p:cNvPr id="30" name="Flecha abajo 29">
              <a:extLst>
                <a:ext uri="{FF2B5EF4-FFF2-40B4-BE49-F238E27FC236}">
                  <a16:creationId xmlns:a16="http://schemas.microsoft.com/office/drawing/2014/main" id="{DA642F0B-48BC-1140-A71B-053ACFDD7677}"/>
                </a:ext>
              </a:extLst>
            </p:cNvPr>
            <p:cNvSpPr/>
            <p:nvPr/>
          </p:nvSpPr>
          <p:spPr>
            <a:xfrm rot="5400000">
              <a:off x="6904618" y="5025984"/>
              <a:ext cx="395417" cy="33214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7195724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F208B90-EF5F-EA4E-886F-8299D2105669}"/>
              </a:ext>
            </a:extLst>
          </p:cNvPr>
          <p:cNvSpPr txBox="1">
            <a:spLocks/>
          </p:cNvSpPr>
          <p:nvPr/>
        </p:nvSpPr>
        <p:spPr>
          <a:xfrm>
            <a:off x="383060" y="162354"/>
            <a:ext cx="8824913" cy="387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?ggplot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66FFABF-F515-E94A-912C-A57458B8C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9552"/>
            <a:ext cx="111252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603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AA7C7-E84A-C140-B0D5-5F1E8BD38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Orden de la plática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9A42B6-8A4E-D847-BB2A-4A059FF4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84985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s-MX" dirty="0"/>
              <a:t>Introducción a ggplot2</a:t>
            </a:r>
          </a:p>
          <a:p>
            <a:pPr>
              <a:buFont typeface="+mj-lt"/>
              <a:buAutoNum type="arabicPeriod"/>
            </a:pPr>
            <a:r>
              <a:rPr lang="es-MX" dirty="0"/>
              <a:t>Elementos de un gráfico en ggplot2</a:t>
            </a:r>
          </a:p>
          <a:p>
            <a:pPr>
              <a:buFont typeface="+mj-lt"/>
              <a:buAutoNum type="arabicPeriod"/>
            </a:pPr>
            <a:r>
              <a:rPr lang="es-MX" dirty="0"/>
              <a:t>Sintáxis de ggplot2</a:t>
            </a:r>
          </a:p>
          <a:p>
            <a:pPr>
              <a:buFont typeface="+mj-lt"/>
              <a:buAutoNum type="arabicPeriod"/>
            </a:pPr>
            <a:r>
              <a:rPr lang="es-MX" dirty="0"/>
              <a:t>Ejemplo de gráficos</a:t>
            </a:r>
          </a:p>
          <a:p>
            <a:pPr lvl="1"/>
            <a:r>
              <a:rPr lang="es-MX" dirty="0"/>
              <a:t>Gráfica de barras</a:t>
            </a:r>
          </a:p>
          <a:p>
            <a:pPr lvl="1"/>
            <a:r>
              <a:rPr lang="es-MX" dirty="0"/>
              <a:t>Scaterplots</a:t>
            </a:r>
          </a:p>
          <a:p>
            <a:pPr lvl="1"/>
            <a:r>
              <a:rPr lang="es-MX" dirty="0"/>
              <a:t>Histogramas</a:t>
            </a:r>
          </a:p>
          <a:p>
            <a:pPr lvl="1"/>
            <a:r>
              <a:rPr lang="es-MX" dirty="0"/>
              <a:t>Boxplots</a:t>
            </a:r>
          </a:p>
          <a:p>
            <a:pPr>
              <a:buFont typeface="+mj-lt"/>
              <a:buAutoNum type="arabicPeriod"/>
            </a:pPr>
            <a:r>
              <a:rPr lang="es-MX" dirty="0"/>
              <a:t>Dudas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F09C8C-358A-1748-A0C4-F1D2952BC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14" y="2910197"/>
            <a:ext cx="1832742" cy="21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9354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549E1-6C07-C644-B6FC-9F2C99EF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392" y="838200"/>
            <a:ext cx="10670462" cy="706964"/>
          </a:xfrm>
        </p:spPr>
        <p:txBody>
          <a:bodyPr/>
          <a:lstStyle/>
          <a:p>
            <a:r>
              <a:rPr lang="es-MX" dirty="0"/>
              <a:t>      Datos -&gt;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234BEA-D199-6049-B138-59BCB9B99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789271" cy="3416300"/>
          </a:xfrm>
        </p:spPr>
        <p:txBody>
          <a:bodyPr>
            <a:normAutofit lnSpcReduction="10000"/>
          </a:bodyPr>
          <a:lstStyle/>
          <a:p>
            <a:r>
              <a:rPr lang="es-MX" sz="2000" dirty="0"/>
              <a:t>Los datos son los elementos más importantes de un gráfico</a:t>
            </a:r>
          </a:p>
          <a:p>
            <a:r>
              <a:rPr lang="es-MX" sz="2000" dirty="0"/>
              <a:t>ggplot2 solo acepta un tipo de datos “</a:t>
            </a:r>
            <a:r>
              <a:rPr lang="es-MX" sz="2000" b="1" dirty="0">
                <a:solidFill>
                  <a:schemeClr val="accent4"/>
                </a:solidFill>
              </a:rPr>
              <a:t>data.frames</a:t>
            </a:r>
            <a:r>
              <a:rPr lang="es-MX" sz="2000" dirty="0"/>
              <a:t>”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# Usaremos un set de datos que contiene la librería de ggplot2</a:t>
            </a:r>
          </a:p>
          <a:p>
            <a:pPr marL="0" indent="0">
              <a:buNone/>
            </a:pPr>
            <a:r>
              <a:rPr lang="es-MX" sz="2000" dirty="0"/>
              <a:t># Explorar los datos</a:t>
            </a:r>
          </a:p>
          <a:p>
            <a:pPr marL="0" indent="0">
              <a:buNone/>
            </a:pP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head(</a:t>
            </a:r>
            <a:r>
              <a:rPr lang="es-MX" sz="2000" b="1" dirty="0">
                <a:solidFill>
                  <a:schemeClr val="accent4"/>
                </a:solidFill>
                <a:latin typeface="Courier" pitchFamily="2" charset="0"/>
              </a:rPr>
              <a:t>iris</a:t>
            </a: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summary(</a:t>
            </a:r>
            <a:r>
              <a:rPr lang="es-MX" sz="2000" b="1" dirty="0">
                <a:solidFill>
                  <a:schemeClr val="accent4"/>
                </a:solidFill>
                <a:latin typeface="Courier" pitchFamily="2" charset="0"/>
              </a:rPr>
              <a:t>iris</a:t>
            </a: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p &lt;- ggplot(data=</a:t>
            </a:r>
            <a:r>
              <a:rPr lang="es-MX" sz="2000" b="1" dirty="0">
                <a:solidFill>
                  <a:schemeClr val="accent4"/>
                </a:solidFill>
                <a:latin typeface="Courier" pitchFamily="2" charset="0"/>
              </a:rPr>
              <a:t>iris</a:t>
            </a: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2351491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30C4F-80E3-0B41-8D76-E13FF224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Estéticas -&gt; aestetics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CE0A36-A478-1C4A-B69A-693EE8DFA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077338" cy="3416300"/>
          </a:xfrm>
        </p:spPr>
        <p:txBody>
          <a:bodyPr/>
          <a:lstStyle/>
          <a:p>
            <a:r>
              <a:rPr lang="es-MX" dirty="0"/>
              <a:t>En un conjunto de datos hay muchas </a:t>
            </a:r>
            <a:r>
              <a:rPr lang="es-MX" dirty="0">
                <a:solidFill>
                  <a:schemeClr val="accent2"/>
                </a:solidFill>
              </a:rPr>
              <a:t>variables</a:t>
            </a:r>
            <a:r>
              <a:rPr lang="es-MX" dirty="0"/>
              <a:t> que asignamos a columnas dentro del data.frame</a:t>
            </a:r>
          </a:p>
          <a:p>
            <a:r>
              <a:rPr lang="es-MX" dirty="0"/>
              <a:t>Estas </a:t>
            </a:r>
            <a:r>
              <a:rPr lang="es-MX" dirty="0">
                <a:solidFill>
                  <a:srgbClr val="00B050"/>
                </a:solidFill>
              </a:rPr>
              <a:t>variables</a:t>
            </a:r>
            <a:r>
              <a:rPr lang="es-MX" dirty="0"/>
              <a:t> dentro de la terminología de ggplot2 se les llama </a:t>
            </a:r>
            <a:r>
              <a:rPr lang="es-MX" dirty="0">
                <a:solidFill>
                  <a:schemeClr val="accent2"/>
                </a:solidFill>
              </a:rPr>
              <a:t>estéticas</a:t>
            </a:r>
          </a:p>
          <a:p>
            <a:r>
              <a:rPr lang="es-MX" dirty="0"/>
              <a:t>Por lo que nosotros vamos a darle un significado a las variables dentro del gráfico. </a:t>
            </a:r>
          </a:p>
          <a:p>
            <a:pPr marL="0" indent="0">
              <a:buNone/>
            </a:pPr>
            <a:endParaRPr lang="es-MX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p &lt;- p 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aes(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x=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Petal.Length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 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Petal.Width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colour 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Species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s-MX" dirty="0">
              <a:solidFill>
                <a:schemeClr val="accent2"/>
              </a:solidFill>
            </a:endParaRPr>
          </a:p>
          <a:p>
            <a:r>
              <a:rPr lang="es-MX" dirty="0"/>
              <a:t>Estamos añadiendo al objeto </a:t>
            </a:r>
            <a:r>
              <a:rPr lang="es-MX" b="1" dirty="0">
                <a:solidFill>
                  <a:schemeClr val="accent1"/>
                </a:solidFill>
              </a:rPr>
              <a:t>p</a:t>
            </a:r>
            <a:r>
              <a:rPr lang="es-MX" dirty="0"/>
              <a:t> la información sobre las esteticas que obtiene de los datos “</a:t>
            </a:r>
            <a:r>
              <a:rPr lang="es-MX" dirty="0">
                <a:solidFill>
                  <a:schemeClr val="accent4"/>
                </a:solidFill>
              </a:rPr>
              <a:t>iris</a:t>
            </a:r>
            <a:r>
              <a:rPr lang="es-MX" dirty="0"/>
              <a:t>”</a:t>
            </a:r>
          </a:p>
          <a:p>
            <a:pPr marL="0" indent="0">
              <a:buNone/>
            </a:pPr>
            <a:endParaRPr lang="es-MX" b="1" dirty="0">
              <a:solidFill>
                <a:srgbClr val="00B050"/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s-MX" b="1" dirty="0">
              <a:solidFill>
                <a:srgbClr val="00B05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4957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3B622-4521-C845-8030-216C8416D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Capas -&gt; Layers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B896DE-673A-9F4F-A3DB-EE0858B26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834370"/>
          </a:xfrm>
        </p:spPr>
        <p:txBody>
          <a:bodyPr>
            <a:normAutofit/>
          </a:bodyPr>
          <a:lstStyle/>
          <a:p>
            <a:r>
              <a:rPr lang="es-MX" dirty="0"/>
              <a:t>Las capas o los objetos geométricos en ggplot (geom) indican que hacer con los datos y las estéticas que le indicaste previamente. </a:t>
            </a:r>
          </a:p>
          <a:p>
            <a:r>
              <a:rPr lang="es-MX" dirty="0"/>
              <a:t>Es la representación gráfica de tus datos</a:t>
            </a:r>
          </a:p>
          <a:p>
            <a:r>
              <a:rPr lang="es-MX" dirty="0"/>
              <a:t>ggplot2 nos permite ir añadiendo “capas” al lienzo para irlo modificando de acuerdo a nuestras necesidades.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# Add layers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p &lt;- p + 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geom_point()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# Display the object “p”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p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p &lt;- p +  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geom_smooth()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0658979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DA6D0-1310-A346-A4EF-3BEE5306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Facetas -&gt; Faceting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F55E03-CAF6-6C41-9E43-D9C9604C8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23070"/>
            <a:ext cx="10126765" cy="4337222"/>
          </a:xfrm>
        </p:spPr>
        <p:txBody>
          <a:bodyPr>
            <a:normAutofit/>
          </a:bodyPr>
          <a:lstStyle/>
          <a:p>
            <a:r>
              <a:rPr lang="es-MX" dirty="0"/>
              <a:t>Las facetas implementan los gráficos de Trellis </a:t>
            </a:r>
          </a:p>
          <a:p>
            <a:r>
              <a:rPr lang="es-MX" dirty="0"/>
              <a:t>Las facetas nos permiten hacer comparaciones entre las diferentes variables</a:t>
            </a:r>
          </a:p>
          <a:p>
            <a:r>
              <a:rPr lang="es-MX" dirty="0"/>
              <a:t>Para poder hacer comparaciones adecuadas, una carácteristica escencial es que se comparten ejes.</a:t>
            </a:r>
          </a:p>
          <a:p>
            <a:pPr marL="0" indent="0">
              <a:buNone/>
            </a:pPr>
            <a:r>
              <a:rPr lang="es-MX" dirty="0">
                <a:latin typeface="Courier" pitchFamily="2" charset="0"/>
              </a:rPr>
              <a:t>## Facet grid</a:t>
            </a:r>
          </a:p>
          <a:p>
            <a:pPr marL="0" indent="0">
              <a:buNone/>
            </a:pPr>
            <a:r>
              <a:rPr lang="es-MX" dirty="0">
                <a:latin typeface="Courier" pitchFamily="2" charset="0"/>
              </a:rPr>
              <a:t>### Vertical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ggplot(iris, aes(x 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Petal.Length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 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Petal.Width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geom_point() 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geom_smooth() 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  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facet_grid(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~ Species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s-MX" dirty="0">
                <a:latin typeface="Courier" pitchFamily="2" charset="0"/>
              </a:rPr>
              <a:t>### Horizontal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ggplot(iris, aes(x 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Petal.Length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 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Petal.Width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geom_point() 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geom_smooth() 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  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facet_grid(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Species ~ .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327903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B5E191-5E73-C547-B641-F4B18ACB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Temas -&gt; Themes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C41107-C0D9-0D4C-991A-E17C2EB9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708" y="2211859"/>
            <a:ext cx="10240438" cy="4497860"/>
          </a:xfrm>
        </p:spPr>
        <p:txBody>
          <a:bodyPr>
            <a:normAutofit lnSpcReduction="10000"/>
          </a:bodyPr>
          <a:lstStyle/>
          <a:p>
            <a:r>
              <a:rPr lang="es-MX" dirty="0"/>
              <a:t>Los temas en ggplot2 permiten hacer </a:t>
            </a:r>
            <a:r>
              <a:rPr lang="es-MX" dirty="0">
                <a:solidFill>
                  <a:schemeClr val="accent4"/>
                </a:solidFill>
              </a:rPr>
              <a:t>modificaciones a los aspectos estéticos </a:t>
            </a:r>
            <a:r>
              <a:rPr lang="es-MX" dirty="0"/>
              <a:t>del gráfico. </a:t>
            </a:r>
          </a:p>
          <a:p>
            <a:r>
              <a:rPr lang="es-MX" dirty="0"/>
              <a:t>Lo que incluye son:</a:t>
            </a:r>
          </a:p>
          <a:p>
            <a:pPr lvl="1"/>
            <a:r>
              <a:rPr lang="es-MX" dirty="0"/>
              <a:t>los ejes, etiquetas, colores de fondo, el tamaño de los margenes, paletas de colores.</a:t>
            </a:r>
          </a:p>
          <a:p>
            <a:r>
              <a:rPr lang="es-MX" dirty="0"/>
              <a:t>Los temas son una colección de elementos modificales.</a:t>
            </a:r>
          </a:p>
          <a:p>
            <a:r>
              <a:rPr lang="es-MX" dirty="0"/>
              <a:t>El tema por defecto en ggplot es el </a:t>
            </a:r>
            <a:r>
              <a:rPr lang="es-MX" b="1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theme_grey</a:t>
            </a:r>
          </a:p>
          <a:p>
            <a:r>
              <a:rPr lang="es-MX" dirty="0"/>
              <a:t>Podemos elegir entre una variedad de themas que tiene ggplot2</a:t>
            </a:r>
          </a:p>
          <a:p>
            <a:r>
              <a:rPr lang="es-MX" dirty="0"/>
              <a:t>Es posible construir temas propios y personalizados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## Change the Theme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 &lt;- p + 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theme_bw()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904074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9CECC96-752E-0C42-80F0-71E55197A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432"/>
          <a:stretch/>
        </p:blipFill>
        <p:spPr>
          <a:xfrm>
            <a:off x="0" y="1680632"/>
            <a:ext cx="6776720" cy="46337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C4A7DDD-D769-224A-8EFB-25B3E2593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81" y="2273643"/>
            <a:ext cx="6407046" cy="190912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0C7C3F-4AD6-EE45-AD2B-D979DB44D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408"/>
          <a:stretch/>
        </p:blipFill>
        <p:spPr>
          <a:xfrm>
            <a:off x="5464708" y="4275436"/>
            <a:ext cx="6776720" cy="2166551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D0FCABFD-F6F5-274C-A96F-967120CA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Elementos modificables en Themes</a:t>
            </a:r>
          </a:p>
        </p:txBody>
      </p:sp>
    </p:spTree>
    <p:extLst>
      <p:ext uri="{BB962C8B-B14F-4D97-AF65-F5344CB8AC3E}">
        <p14:creationId xmlns:p14="http://schemas.microsoft.com/office/powerpoint/2010/main" val="60565010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8191F-AA09-544B-9D1B-11EC2056F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guardo mis gráficos?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211880-2E34-D74D-B157-2E5AC0312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60612"/>
            <a:ext cx="8825659" cy="4283076"/>
          </a:xfrm>
        </p:spPr>
        <p:txBody>
          <a:bodyPr>
            <a:noAutofit/>
          </a:bodyPr>
          <a:lstStyle/>
          <a:p>
            <a:r>
              <a:rPr lang="es-MX" sz="2000" dirty="0"/>
              <a:t>Hay dos maneras de guardar tus imágenes</a:t>
            </a:r>
          </a:p>
          <a:p>
            <a:pPr>
              <a:buFont typeface="+mj-lt"/>
              <a:buAutoNum type="arabicPeriod"/>
            </a:pPr>
            <a:r>
              <a:rPr lang="es-MX" sz="2000" dirty="0"/>
              <a:t>Con funciones propias de la base de R</a:t>
            </a:r>
          </a:p>
          <a:p>
            <a:pPr lvl="1"/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png()</a:t>
            </a:r>
          </a:p>
          <a:p>
            <a:pPr lvl="1"/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pdf()</a:t>
            </a:r>
          </a:p>
          <a:p>
            <a:pPr lvl="1"/>
            <a:r>
              <a:rPr lang="es-MX" sz="2000" dirty="0"/>
              <a:t>Tu les indicas las especificaciones de tamaño y calidad así como la ruta y el nombre de la imagen. </a:t>
            </a:r>
          </a:p>
          <a:p>
            <a:pPr lvl="1"/>
            <a:r>
              <a:rPr lang="es-MX" sz="2000" dirty="0"/>
              <a:t>La función se abre antes de generar la gráfica y se tiene que cerrar el archivo con la función </a:t>
            </a: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dev.off()</a:t>
            </a:r>
          </a:p>
          <a:p>
            <a:pPr>
              <a:buFont typeface="+mj-lt"/>
              <a:buAutoNum type="arabicPeriod"/>
            </a:pPr>
            <a:r>
              <a:rPr lang="es-MX" sz="2000" dirty="0"/>
              <a:t>Con las función </a:t>
            </a: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ggsave() </a:t>
            </a:r>
            <a:r>
              <a:rPr lang="es-MX" sz="2000" dirty="0"/>
              <a:t>de ggplot2</a:t>
            </a:r>
          </a:p>
          <a:p>
            <a:pPr lvl="1"/>
            <a:r>
              <a:rPr lang="es-MX" sz="2000" dirty="0"/>
              <a:t>Guarda la última imagen que creaste en el directorio en donde estás trabajando.</a:t>
            </a:r>
          </a:p>
        </p:txBody>
      </p:sp>
    </p:spTree>
    <p:extLst>
      <p:ext uri="{BB962C8B-B14F-4D97-AF65-F5344CB8AC3E}">
        <p14:creationId xmlns:p14="http://schemas.microsoft.com/office/powerpoint/2010/main" val="2131616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6EC23-E14B-B740-8FE2-5BBDD8A31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guardo mis gráficos?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B678AB-9376-CD4A-AF46-B511CE177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251" y="2335427"/>
            <a:ext cx="11028808" cy="42877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dirty="0">
                <a:latin typeface="Courier" pitchFamily="2" charset="0"/>
              </a:rPr>
              <a:t># First option</a:t>
            </a:r>
          </a:p>
          <a:p>
            <a:pPr marL="0" indent="0">
              <a:buNone/>
            </a:pPr>
            <a:r>
              <a:rPr lang="es-MX" dirty="0">
                <a:latin typeface="Courier" pitchFamily="2" charset="0"/>
              </a:rPr>
              <a:t>### PNG with a resolution of 300 px</a:t>
            </a:r>
          </a:p>
          <a:p>
            <a:pPr marL="0" indent="0">
              <a:buNone/>
            </a:pP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png(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dot_plot_iris_data.png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width=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10*300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height=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8*300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res=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300, 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units 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 "px"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p</a:t>
            </a:r>
          </a:p>
          <a:p>
            <a:pPr marL="0" indent="0">
              <a:buNone/>
            </a:pP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dev.off()</a:t>
            </a:r>
          </a:p>
          <a:p>
            <a:pPr marL="0" indent="0">
              <a:buNone/>
            </a:pPr>
            <a:endParaRPr lang="es-MX" dirty="0">
              <a:latin typeface="Courier" pitchFamily="2" charset="0"/>
            </a:endParaRPr>
          </a:p>
          <a:p>
            <a:pPr marL="0" indent="0">
              <a:buNone/>
            </a:pPr>
            <a:r>
              <a:rPr lang="es-MX" dirty="0">
                <a:latin typeface="Courier" pitchFamily="2" charset="0"/>
              </a:rPr>
              <a:t>### PDF (vectorized image)</a:t>
            </a:r>
          </a:p>
          <a:p>
            <a:pPr marL="0" indent="0">
              <a:buNone/>
            </a:pP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pdf(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dot_plot_iris_data.pdf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width=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10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height=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8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p</a:t>
            </a:r>
          </a:p>
          <a:p>
            <a:pPr marL="0" indent="0">
              <a:buNone/>
            </a:pP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dev.off()</a:t>
            </a:r>
            <a:br>
              <a:rPr lang="es-MX" dirty="0">
                <a:latin typeface="Courier" pitchFamily="2" charset="0"/>
              </a:rPr>
            </a:br>
            <a:endParaRPr lang="es-MX" dirty="0">
              <a:latin typeface="Courier" pitchFamily="2" charset="0"/>
            </a:endParaRPr>
          </a:p>
          <a:p>
            <a:pPr marL="0" indent="0">
              <a:buNone/>
            </a:pPr>
            <a:r>
              <a:rPr lang="es-MX" dirty="0">
                <a:latin typeface="Courier" pitchFamily="2" charset="0"/>
              </a:rPr>
              <a:t># Second option</a:t>
            </a:r>
          </a:p>
          <a:p>
            <a:pPr marL="0" indent="0">
              <a:buNone/>
            </a:pP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ggsave(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dot_plot_iris_data.jpg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device= 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jpg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s-MX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457026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1BFD7-DD92-0C4B-B156-8B75B778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Ejercicio: Bar plots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595154-C3E6-3D40-BC77-CBD608B40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978" y="2236573"/>
            <a:ext cx="9934833" cy="437429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MX" dirty="0">
                <a:latin typeface="Courier" pitchFamily="2" charset="0"/>
              </a:rPr>
              <a:t># load data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library(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gcookbook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cabbage_exp</a:t>
            </a:r>
          </a:p>
          <a:p>
            <a:pPr marL="0" indent="0">
              <a:buNone/>
            </a:pPr>
            <a:r>
              <a:rPr lang="es-MX" dirty="0">
                <a:latin typeface="Courier" pitchFamily="2" charset="0"/>
              </a:rPr>
              <a:t># plot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cabbage_exp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Date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Weight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geom_bar(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stat="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identity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cabbage_exp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Date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Weight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geom_bar(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stat="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identity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fill="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dodgerblue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cabbage_exp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Date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 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Weight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geom_bar(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stat="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identity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fill="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dodgerblue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)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theme_bw()</a:t>
            </a:r>
            <a:br>
              <a:rPr lang="es-MX" dirty="0">
                <a:latin typeface="Courier" pitchFamily="2" charset="0"/>
              </a:rPr>
            </a:br>
            <a:endParaRPr lang="es-MX" dirty="0">
              <a:latin typeface="Courier" pitchFamily="2" charset="0"/>
            </a:endParaRPr>
          </a:p>
          <a:p>
            <a:pPr marL="0" indent="0">
              <a:buNone/>
            </a:pPr>
            <a:r>
              <a:rPr lang="es-MX" dirty="0">
                <a:latin typeface="Courier" pitchFamily="2" charset="0"/>
              </a:rPr>
              <a:t>### Graph with grouped bars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cabbage_exp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Date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Weight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fill=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Cultivar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 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geom_bar(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stat="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identity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position="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dodge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s-MX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33955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F2CFC-6CD1-154B-831F-56FF5CA63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Paletas de colores en 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E40B36-650B-EA44-97F8-8C6471A30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R tiene paletas de colores ya preestablecidas</a:t>
            </a:r>
          </a:p>
          <a:p>
            <a:r>
              <a:rPr lang="es-MX" dirty="0"/>
              <a:t>Y tiene una librería que se dedica exclusivamenete al color</a:t>
            </a:r>
          </a:p>
          <a:p>
            <a:pPr lvl="1"/>
            <a:r>
              <a:rPr lang="es-MX" dirty="0">
                <a:latin typeface="Courier" pitchFamily="2" charset="0"/>
              </a:rPr>
              <a:t>library(RColorBrewer)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CA8FB4A-18BA-C742-A94B-86484F7C4F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10"/>
          <a:stretch/>
        </p:blipFill>
        <p:spPr>
          <a:xfrm>
            <a:off x="2397605" y="3699304"/>
            <a:ext cx="2613797" cy="286387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A8FFCA-FB4F-4E45-8306-A94C95550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10"/>
          <a:stretch/>
        </p:blipFill>
        <p:spPr>
          <a:xfrm>
            <a:off x="5535660" y="3699304"/>
            <a:ext cx="2613797" cy="286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5037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10649DF-688D-FE4A-B222-FB9A7670D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227" y="2634735"/>
            <a:ext cx="4856648" cy="328415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F7382C6-E68F-3545-A22B-D9CE010E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Introducción: Gráficos en </a:t>
            </a:r>
            <a:r>
              <a:rPr lang="es-MX" i="1" dirty="0"/>
              <a:t>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79053C-63F1-324C-9D74-C1BDA8FA2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68" y="2468032"/>
            <a:ext cx="7434950" cy="4155190"/>
          </a:xfrm>
        </p:spPr>
        <p:txBody>
          <a:bodyPr/>
          <a:lstStyle/>
          <a:p>
            <a:r>
              <a:rPr lang="es-MX" dirty="0"/>
              <a:t>En la mayor parte de los lenguajes de programación, la capacidad de crear gráficos la proporcionan librerías adicionales, ajenas a su núcleo. </a:t>
            </a:r>
          </a:p>
          <a:p>
            <a:r>
              <a:rPr lang="es-MX" dirty="0"/>
              <a:t>En </a:t>
            </a:r>
            <a:r>
              <a:rPr lang="es-MX" b="1" i="1" dirty="0">
                <a:solidFill>
                  <a:schemeClr val="accent2"/>
                </a:solidFill>
              </a:rPr>
              <a:t>R</a:t>
            </a:r>
            <a:r>
              <a:rPr lang="es-MX" dirty="0"/>
              <a:t>, los gráficos son </a:t>
            </a:r>
            <a:r>
              <a:rPr lang="es-MX" b="1" dirty="0">
                <a:solidFill>
                  <a:schemeClr val="accent2"/>
                </a:solidFill>
              </a:rPr>
              <a:t>nativos</a:t>
            </a:r>
            <a:r>
              <a:rPr lang="es-MX" dirty="0"/>
              <a:t>. </a:t>
            </a:r>
          </a:p>
          <a:p>
            <a:r>
              <a:rPr lang="es-MX" dirty="0"/>
              <a:t>En </a:t>
            </a:r>
            <a:r>
              <a:rPr lang="es-MX" b="1" i="1" dirty="0">
                <a:solidFill>
                  <a:schemeClr val="accent2"/>
                </a:solidFill>
              </a:rPr>
              <a:t>R</a:t>
            </a:r>
            <a:r>
              <a:rPr lang="es-MX" dirty="0"/>
              <a:t> existen dos motores gráficos: </a:t>
            </a:r>
          </a:p>
          <a:p>
            <a:pPr lvl="1"/>
            <a:r>
              <a:rPr lang="es-MX" u="sng" dirty="0"/>
              <a:t>Funciones de alto nivel </a:t>
            </a:r>
            <a:r>
              <a:rPr lang="es-MX" dirty="0"/>
              <a:t> (</a:t>
            </a:r>
            <a:r>
              <a:rPr lang="es-MX" b="1" i="1" dirty="0">
                <a:solidFill>
                  <a:schemeClr val="accent2"/>
                </a:solidFill>
              </a:rPr>
              <a:t>plot, hist, barplot, boxplot</a:t>
            </a:r>
            <a:r>
              <a:rPr lang="es-MX" dirty="0"/>
              <a:t>) que a su vez invocan funciones de bajo nivel que nos permiten hacer modificaciones en los gráficos.</a:t>
            </a:r>
          </a:p>
          <a:p>
            <a:pPr lvl="1"/>
            <a:r>
              <a:rPr lang="es-MX" b="1" i="1" u="sng" dirty="0">
                <a:solidFill>
                  <a:schemeClr val="accent2"/>
                </a:solidFill>
              </a:rPr>
              <a:t>grid</a:t>
            </a:r>
            <a:r>
              <a:rPr lang="es-MX" dirty="0"/>
              <a:t>. Creado por Paul Murell para facilitar la generación de gráficos tipo Trellis, de celosía o de pequeños múltiplos. </a:t>
            </a:r>
          </a:p>
          <a:p>
            <a:pPr lvl="2"/>
            <a:r>
              <a:rPr lang="es-MX" dirty="0"/>
              <a:t>lattice, ggplot2</a:t>
            </a:r>
          </a:p>
          <a:p>
            <a:pPr lvl="1"/>
            <a:endParaRPr lang="es-MX" dirty="0"/>
          </a:p>
          <a:p>
            <a:pPr lvl="1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514298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4CA55DA-7493-324A-BFE6-D4D94C17B42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5989" y="119791"/>
            <a:ext cx="11294076" cy="65652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MX" b="1" dirty="0"/>
              <a:t>### Use another color palette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cabbage_exp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Date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Weight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fill=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Cultivar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+ 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geom_bar(stat="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identity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position="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dodge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") +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scale_fill_brewer(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palette="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Set1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)</a:t>
            </a:r>
            <a:br>
              <a:rPr lang="es-MX" b="1" dirty="0">
                <a:latin typeface="Courier" pitchFamily="2" charset="0"/>
              </a:rPr>
            </a:br>
            <a:endParaRPr lang="es-MX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s-MX" b="1" dirty="0"/>
              <a:t>### Add text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ggplot(data=cabbage_exp, aes(x=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Date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Weight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fill=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Cultivar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+ 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geom_bar(stat="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identity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") +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scale_fill_brewer(palette="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Set1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") +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geom_text(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aes(label=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Weight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), vjust=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1.5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)</a:t>
            </a:r>
            <a:br>
              <a:rPr lang="es-MX" b="1" dirty="0">
                <a:latin typeface="Courier" pitchFamily="2" charset="0"/>
              </a:rPr>
            </a:br>
            <a:endParaRPr lang="es-MX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s-MX" b="1" dirty="0"/>
              <a:t>## position dodge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cabbage_exp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Date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Weight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fill=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Cultivar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+ 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geom_bar(stat="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identity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position="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dodge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") +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scale_fill_brewer(palette="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Set1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") +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geom_text(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aes(label=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Weight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), vjust=-0.4, position=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position_dodge(0.9)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size=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3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colour="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green4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s-MX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s-MX" b="1" dirty="0"/>
              <a:t>### Add error bars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cabbage_exp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Date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Weight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fill=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Cultivar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+ 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geom_bar(stat="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identity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position="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dodge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") +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scale_fill_brewer(palette="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Set1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") +</a:t>
            </a:r>
          </a:p>
          <a:p>
            <a:pPr marL="0" indent="0">
              <a:buNone/>
            </a:pP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	geom_errorbar(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aes(ymin=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Weight-se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ymax=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Weight+se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), width=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0.2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position=</a:t>
            </a:r>
            <a:r>
              <a:rPr lang="es-MX" b="1" dirty="0">
                <a:solidFill>
                  <a:schemeClr val="accent4"/>
                </a:solidFill>
                <a:latin typeface="Courier" pitchFamily="2" charset="0"/>
              </a:rPr>
              <a:t>position_dodge(0.9)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82200771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34827-7A39-8649-AF11-CE2C049B4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36" y="518412"/>
            <a:ext cx="8761413" cy="706964"/>
          </a:xfrm>
        </p:spPr>
        <p:txBody>
          <a:bodyPr/>
          <a:lstStyle/>
          <a:p>
            <a:r>
              <a:rPr lang="es-MX" dirty="0"/>
              <a:t>Ejercicio: scatterplots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6EE16DB-DCBD-7841-A249-B194D65D3946}"/>
              </a:ext>
            </a:extLst>
          </p:cNvPr>
          <p:cNvSpPr txBox="1"/>
          <p:nvPr/>
        </p:nvSpPr>
        <p:spPr>
          <a:xfrm>
            <a:off x="450296" y="1480298"/>
            <a:ext cx="11523403" cy="48320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400" b="1" dirty="0"/>
              <a:t># Basic scatterplot</a:t>
            </a:r>
            <a:endParaRPr lang="es-MX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iris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Petal.Length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Petal.Width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geom_point()</a:t>
            </a:r>
          </a:p>
          <a:p>
            <a:r>
              <a:rPr lang="es-MX" sz="1400" b="1" dirty="0"/>
              <a:t># split by color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iris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Petal.Length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Petal.Width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colour=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Species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geom_point()</a:t>
            </a:r>
          </a:p>
          <a:p>
            <a:r>
              <a:rPr lang="es-MX" sz="1400" b="1" dirty="0"/>
              <a:t>#split by shape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iris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Petal.Length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Petal.Width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shape=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Species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geom_point()</a:t>
            </a:r>
          </a:p>
          <a:p>
            <a:r>
              <a:rPr lang="es-MX" sz="1400" b="1" dirty="0"/>
              <a:t>#split by shape and color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iris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Petal.Length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Petal.Width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shape=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Species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colour=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Species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+</a:t>
            </a:r>
          </a:p>
          <a:p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	geom_point() </a:t>
            </a:r>
          </a:p>
          <a:p>
            <a:r>
              <a:rPr lang="es-MX" sz="1400" b="1" dirty="0"/>
              <a:t># change the values of shape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iris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Petal.Length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Petal.Width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shape=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Species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colour=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Species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geom_point()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scale_shape_manual(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values=c(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1,2,3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r>
              <a:rPr lang="es-MX" sz="1400" b="1" dirty="0">
                <a:solidFill>
                  <a:schemeClr val="tx1"/>
                </a:solidFill>
              </a:rPr>
              <a:t># change manual colors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iris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Petal.Length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Petal.Width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shape=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Species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colour=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Species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geom_point()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scale_shape_manual(values=c(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1,2,3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scale_colour_manual(values=c("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deepskyblue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seagreen2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salmon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theme_bw()</a:t>
            </a:r>
          </a:p>
        </p:txBody>
      </p:sp>
    </p:spTree>
    <p:extLst>
      <p:ext uri="{BB962C8B-B14F-4D97-AF65-F5344CB8AC3E}">
        <p14:creationId xmlns:p14="http://schemas.microsoft.com/office/powerpoint/2010/main" val="3750495591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14CC8C-50BB-B341-B228-7E68CE78D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Shapes in R</a:t>
            </a:r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AC060FEC-C4EE-1E45-A60C-B34DC71C4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5018" y="2356365"/>
            <a:ext cx="5241963" cy="4244550"/>
          </a:xfrm>
        </p:spPr>
      </p:pic>
    </p:spTree>
    <p:extLst>
      <p:ext uri="{BB962C8B-B14F-4D97-AF65-F5344CB8AC3E}">
        <p14:creationId xmlns:p14="http://schemas.microsoft.com/office/powerpoint/2010/main" val="2590139189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950E3-5A79-6042-8591-A93E75770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14" y="480744"/>
            <a:ext cx="8761413" cy="706964"/>
          </a:xfrm>
        </p:spPr>
        <p:txBody>
          <a:bodyPr/>
          <a:lstStyle/>
          <a:p>
            <a:r>
              <a:rPr lang="es-MX" dirty="0"/>
              <a:t>Ejercicio: histogramas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14291E-8D4D-0A46-A967-FD04C8502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3A9154A-47BC-0D41-908B-C826447B74F3}"/>
              </a:ext>
            </a:extLst>
          </p:cNvPr>
          <p:cNvSpPr txBox="1"/>
          <p:nvPr/>
        </p:nvSpPr>
        <p:spPr>
          <a:xfrm>
            <a:off x="450296" y="1480298"/>
            <a:ext cx="11523403" cy="48320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400" b="1" dirty="0"/>
              <a:t># Basic histogram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iris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Sepal.Width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+</a:t>
            </a:r>
          </a:p>
          <a:p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	geom_histogram()</a:t>
            </a:r>
            <a:b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</a:br>
            <a:endParaRPr lang="es-MX" sz="1400" b="1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Pick a Better binwidth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iris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Sepal.Width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geom_histogram(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binwidth=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0.1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endParaRPr lang="es-MX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Divide the x range into 20 bins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binsize &lt;- diff(range(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iris$Sepal.Width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))/20</a:t>
            </a:r>
          </a:p>
          <a:p>
            <a:endParaRPr lang="es-MX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change the color of the bins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iris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Sepal.Width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geom_histogram(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binwidth=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binsize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colour="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black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fill="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royalblue4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endParaRPr lang="es-MX" sz="1400" b="1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Multiple histograms with different fill colors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iris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Sepal.Width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fill=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Species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geom_histogram(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binwidth=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binsize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colour="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black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endParaRPr lang="es-MX" sz="1400" b="1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Change the alpha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iris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Sepal.Width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fill=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Species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geom_histogram(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binwidth=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binsize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position="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identity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alpha=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0.4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1372946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950E3-5A79-6042-8591-A93E75770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14" y="933150"/>
            <a:ext cx="9620137" cy="706964"/>
          </a:xfrm>
        </p:spPr>
        <p:txBody>
          <a:bodyPr/>
          <a:lstStyle/>
          <a:p>
            <a:r>
              <a:rPr lang="es-MX" dirty="0"/>
              <a:t>Ejercicio: histogramas and density plots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3A9154A-47BC-0D41-908B-C826447B74F3}"/>
              </a:ext>
            </a:extLst>
          </p:cNvPr>
          <p:cNvSpPr txBox="1"/>
          <p:nvPr/>
        </p:nvSpPr>
        <p:spPr>
          <a:xfrm>
            <a:off x="462653" y="2755673"/>
            <a:ext cx="11523403" cy="24622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400" b="1" dirty="0">
                <a:solidFill>
                  <a:schemeClr val="tx1"/>
                </a:solidFill>
              </a:rPr>
              <a:t># Density plot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iris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Sepal.Width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fill=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Species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..density..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geom_histogram(binwidth=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binsize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position="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identity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alpha=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0.4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colour="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gray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") + 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geom_density(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alpha=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0.4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endParaRPr lang="es-MX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Change aparience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iris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Sepal.Width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fill=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Species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..density..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geom_histogram(binwidth=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binsize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position="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identity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alpha=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0.4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colour="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gray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") + 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geom_density(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alpha=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0.4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)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+ 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scale_fill_manual(values=c("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deepskyblue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seagreen2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salmon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theme_bw()</a:t>
            </a:r>
          </a:p>
        </p:txBody>
      </p:sp>
    </p:spTree>
    <p:extLst>
      <p:ext uri="{BB962C8B-B14F-4D97-AF65-F5344CB8AC3E}">
        <p14:creationId xmlns:p14="http://schemas.microsoft.com/office/powerpoint/2010/main" val="2048694197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1FAC4-8FAE-A241-A54F-57398605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Ejercicio: boxplots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5CA157-6C0D-A047-A197-AB24E2A7B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Boxplot es el resumen de un histograma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2D2D69-404F-1342-A8D5-772DD8E9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49" y="3015392"/>
            <a:ext cx="7642243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58843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1FAC4-8FAE-A241-A54F-57398605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Ejercicio: boxplots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86FB766-2C49-5D4C-A6AC-F7515D86E324}"/>
              </a:ext>
            </a:extLst>
          </p:cNvPr>
          <p:cNvSpPr txBox="1"/>
          <p:nvPr/>
        </p:nvSpPr>
        <p:spPr>
          <a:xfrm>
            <a:off x="462653" y="1866325"/>
            <a:ext cx="11523403" cy="44012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400" b="1" dirty="0">
                <a:solidFill>
                  <a:schemeClr val="tx1"/>
                </a:solidFill>
              </a:rPr>
              <a:t># basic boxplot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ggplot(data=iris, aes(y= Sepal.Length, x= Species))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geom_boxplot()</a:t>
            </a:r>
          </a:p>
          <a:p>
            <a:endParaRPr lang="es-MX" sz="1400" b="1" dirty="0">
              <a:solidFill>
                <a:schemeClr val="tx1"/>
              </a:solidFill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With notch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ggplot(data=iris, aes(y= Sepal.Length, x= Species))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geom_boxplot(notch= TRUE)</a:t>
            </a:r>
          </a:p>
          <a:p>
            <a:endParaRPr lang="es-MX" sz="1400" b="1" dirty="0">
              <a:solidFill>
                <a:schemeClr val="tx1"/>
              </a:solidFill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Change the appearance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ggplot(data=iris, aes(y= Sepal.Length, x= Species, fill=Species))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geom_boxplot(notch= TRUE)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scale_fill_manual(values=c("deepskyblue", "seagreen2", "salmon"))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theme_bw()</a:t>
            </a:r>
            <a:br>
              <a:rPr lang="es-MX" sz="1400" b="1" dirty="0">
                <a:solidFill>
                  <a:schemeClr val="tx1"/>
                </a:solidFill>
              </a:rPr>
            </a:br>
            <a:endParaRPr lang="es-MX" sz="1400" b="1" dirty="0">
              <a:solidFill>
                <a:schemeClr val="tx1"/>
              </a:solidFill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## Change the labels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ggplot(data=iris, aes(y= Sepal.Length, x= Species, fill=Species))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geom_boxplot(notch= TRUE)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scale_fill_manual(values=c("deepskyblue", "seagreen2", "salmon"))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labs (title= " Boxplot Species", y= "Sepal length (cm)", x= "", fill= "")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theme_bw()</a:t>
            </a:r>
          </a:p>
        </p:txBody>
      </p:sp>
    </p:spTree>
    <p:extLst>
      <p:ext uri="{BB962C8B-B14F-4D97-AF65-F5344CB8AC3E}">
        <p14:creationId xmlns:p14="http://schemas.microsoft.com/office/powerpoint/2010/main" val="1478706722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B72886E-3455-1D4D-8196-DE024FE2B6A1}"/>
              </a:ext>
            </a:extLst>
          </p:cNvPr>
          <p:cNvSpPr txBox="1"/>
          <p:nvPr/>
        </p:nvSpPr>
        <p:spPr>
          <a:xfrm>
            <a:off x="500231" y="2713632"/>
            <a:ext cx="11523403" cy="310854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400" b="1" dirty="0">
                <a:solidFill>
                  <a:schemeClr val="tx1"/>
                </a:solidFill>
                <a:latin typeface="Courier" pitchFamily="2" charset="0"/>
              </a:rPr>
              <a:t># Violin plot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ggplot(data=iris, aes(y= Sepal.Length, x= Species,  fill=Species))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geom_violin()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scale_fill_manual(values=c("deepskyblue", "seagreen2", "salmon"))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labs (title= " Boxplot Species", y= "Sepal length (cm)", x= "", fill= "") +</a:t>
            </a:r>
          </a:p>
          <a:p>
            <a:b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</a:br>
            <a:endParaRPr lang="es-MX" sz="1400" b="1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  <a:latin typeface="Courier" pitchFamily="2" charset="0"/>
              </a:rPr>
              <a:t># Change the legend position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ggplot(data=iris, aes(y= Sepal.Length, x= Species,  fill=Species))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geom_violin()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scale_fill_manual(values=c("deepskyblue", "seagreen2", "salmon"))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labs (title= " Boxplot Species", y= "Sepal length (cm)", x= "", fill= "") 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theme(legend.position="down")</a:t>
            </a:r>
          </a:p>
          <a:p>
            <a:endParaRPr lang="es-MX" sz="1400" b="1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66CA73-7B63-F84E-897D-501D17373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Ejercicio: Violins</a:t>
            </a:r>
          </a:p>
        </p:txBody>
      </p:sp>
    </p:spTree>
    <p:extLst>
      <p:ext uri="{BB962C8B-B14F-4D97-AF65-F5344CB8AC3E}">
        <p14:creationId xmlns:p14="http://schemas.microsoft.com/office/powerpoint/2010/main" val="135231277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9DE44-91F9-474B-B968-057EEE72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Legend positions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AB9ED0-D8AB-444A-8C3C-0BBE5D019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089" y="2176397"/>
            <a:ext cx="5974915" cy="448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19492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68546-942A-CA41-88DD-774878A9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Extra de Boxplots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DDBE62-5EDE-474C-BBF1-BCB941F109FA}"/>
              </a:ext>
            </a:extLst>
          </p:cNvPr>
          <p:cNvSpPr txBox="1"/>
          <p:nvPr/>
        </p:nvSpPr>
        <p:spPr>
          <a:xfrm>
            <a:off x="575387" y="2312798"/>
            <a:ext cx="11523403" cy="44012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library(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reshape2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tmp &lt;- 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melt(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iris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Explore the data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head(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tmp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dim(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tmp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summary(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tmp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boxplot with facet wrap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tmp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Species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value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geom_boxplot()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/>
                </a:solidFill>
                <a:latin typeface="Courier" pitchFamily="2" charset="0"/>
              </a:rPr>
              <a:t>	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facet_wrap(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~variable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change the appearance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tmp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</a:t>
            </a:r>
            <a:r>
              <a:rPr lang="es-MX" sz="14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Species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value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fill=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Species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geom_boxplot()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facet_wrap(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~variable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scale_fill_manual(values=c("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deepskyblue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seagreen2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salmon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"))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labs(y="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cm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x="", fill="")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theme_bw()</a:t>
            </a:r>
          </a:p>
        </p:txBody>
      </p:sp>
    </p:spTree>
    <p:extLst>
      <p:ext uri="{BB962C8B-B14F-4D97-AF65-F5344CB8AC3E}">
        <p14:creationId xmlns:p14="http://schemas.microsoft.com/office/powerpoint/2010/main" val="203787619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4E773-04EE-1245-A11D-3322E3FE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ggplot2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5AD3B4-4A22-E74D-853D-2295F8BC8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521284" cy="3416300"/>
          </a:xfrm>
        </p:spPr>
        <p:txBody>
          <a:bodyPr>
            <a:normAutofit/>
          </a:bodyPr>
          <a:lstStyle/>
          <a:p>
            <a:r>
              <a:rPr lang="es-MX" sz="2000" dirty="0"/>
              <a:t>Es una librería de R implementada por </a:t>
            </a:r>
            <a:r>
              <a:rPr lang="es-MX" sz="2000" dirty="0">
                <a:solidFill>
                  <a:schemeClr val="accent2"/>
                </a:solidFill>
              </a:rPr>
              <a:t>Hadley Wickham </a:t>
            </a:r>
            <a:r>
              <a:rPr lang="es-MX" sz="2000" dirty="0"/>
              <a:t>para </a:t>
            </a:r>
            <a:r>
              <a:rPr lang="es-MX" sz="2000" dirty="0">
                <a:solidFill>
                  <a:schemeClr val="accent3"/>
                </a:solidFill>
              </a:rPr>
              <a:t>visualización de datos</a:t>
            </a:r>
          </a:p>
          <a:p>
            <a:r>
              <a:rPr lang="es-MX" sz="2000" dirty="0"/>
              <a:t>Forma parte de un conjunto de librerías llamado </a:t>
            </a:r>
            <a:r>
              <a:rPr lang="es-MX" sz="2000" dirty="0">
                <a:solidFill>
                  <a:schemeClr val="accent3"/>
                </a:solidFill>
              </a:rPr>
              <a:t>tidyverse</a:t>
            </a:r>
          </a:p>
          <a:p>
            <a:r>
              <a:rPr lang="es-MX" sz="2000" dirty="0"/>
              <a:t>ggplot2 esta basado en “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Grammar of Graphics</a:t>
            </a:r>
            <a:r>
              <a:rPr lang="es-MX" sz="2000" dirty="0"/>
              <a:t>” de Leland Wilkinson (2000).</a:t>
            </a:r>
          </a:p>
          <a:p>
            <a:r>
              <a:rPr lang="es-MX" sz="2000" dirty="0"/>
              <a:t>Tiene más de 10 años y es usado por miles de personas en todo el mundo. </a:t>
            </a:r>
          </a:p>
          <a:p>
            <a:pPr lvl="1"/>
            <a:r>
              <a:rPr lang="es-MX" sz="1800" dirty="0">
                <a:solidFill>
                  <a:schemeClr val="accent1"/>
                </a:solidFill>
              </a:rPr>
              <a:t>Ventaja</a:t>
            </a:r>
            <a:r>
              <a:rPr lang="es-MX" sz="1800" dirty="0"/>
              <a:t>: Hay muchas comunidades que te ayudan a resolver dudas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EA8FBE-ABDC-614B-B876-95BDDF9FE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600" y="403572"/>
            <a:ext cx="1583275" cy="184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112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AF611-9107-8B43-841D-5FF6E5DA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Recursos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AC9760-2059-BC46-A077-9611B10B4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17683"/>
            <a:ext cx="8825659" cy="4414345"/>
          </a:xfrm>
        </p:spPr>
        <p:txBody>
          <a:bodyPr>
            <a:normAutofit fontScale="92500" lnSpcReduction="20000"/>
          </a:bodyPr>
          <a:lstStyle/>
          <a:p>
            <a:r>
              <a:rPr lang="es-MX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 Graphics Cookbook </a:t>
            </a:r>
            <a:r>
              <a:rPr lang="es-MX" dirty="0"/>
              <a:t>de Winston Chang </a:t>
            </a:r>
          </a:p>
          <a:p>
            <a:pPr lvl="1"/>
            <a:r>
              <a:rPr lang="es-MX" dirty="0">
                <a:hlinkClick r:id="rId2"/>
              </a:rPr>
              <a:t>https://r-graphics.org/</a:t>
            </a:r>
            <a:endParaRPr lang="es-MX" dirty="0"/>
          </a:p>
          <a:p>
            <a:r>
              <a:rPr lang="es-MX" dirty="0"/>
              <a:t>Página de “</a:t>
            </a:r>
            <a:r>
              <a:rPr lang="es-MX" dirty="0">
                <a:solidFill>
                  <a:schemeClr val="accent2"/>
                </a:solidFill>
              </a:rPr>
              <a:t>tidyverse</a:t>
            </a:r>
            <a:r>
              <a:rPr lang="es-MX" dirty="0"/>
              <a:t>”</a:t>
            </a:r>
          </a:p>
          <a:p>
            <a:pPr lvl="1"/>
            <a:r>
              <a:rPr lang="es-MX" dirty="0">
                <a:hlinkClick r:id="rId3"/>
              </a:rPr>
              <a:t>https://ggplot2.tidyverse.org/</a:t>
            </a:r>
            <a:endParaRPr lang="es-MX" dirty="0"/>
          </a:p>
          <a:p>
            <a:r>
              <a:rPr lang="es-MX" dirty="0">
                <a:solidFill>
                  <a:schemeClr val="accent2"/>
                </a:solidFill>
              </a:rPr>
              <a:t>STHDA</a:t>
            </a:r>
            <a:r>
              <a:rPr lang="es-MX" dirty="0"/>
              <a:t> (Statistical tools for hig-througput data analysis)</a:t>
            </a:r>
          </a:p>
          <a:p>
            <a:pPr lvl="1"/>
            <a:r>
              <a:rPr lang="es-MX" dirty="0">
                <a:hlinkClick r:id="rId4"/>
              </a:rPr>
              <a:t>http://www.sthda.com/english/wiki/ggplot2-essentials</a:t>
            </a:r>
            <a:endParaRPr lang="es-MX" dirty="0"/>
          </a:p>
          <a:p>
            <a:r>
              <a:rPr lang="es-MX" dirty="0">
                <a:solidFill>
                  <a:schemeClr val="accent2"/>
                </a:solidFill>
              </a:rPr>
              <a:t>Tutoriales</a:t>
            </a:r>
            <a:r>
              <a:rPr lang="es-MX" dirty="0"/>
              <a:t> en línea</a:t>
            </a:r>
          </a:p>
          <a:p>
            <a:pPr lvl="1"/>
            <a:r>
              <a:rPr lang="es-MX" dirty="0">
                <a:hlinkClick r:id="rId5"/>
              </a:rPr>
              <a:t>http://r-statistics.co/Complete-Ggplot2-Tutorial-Part1-With-R-Code.html</a:t>
            </a:r>
            <a:endParaRPr lang="es-MX" dirty="0"/>
          </a:p>
          <a:p>
            <a:pPr lvl="1"/>
            <a:r>
              <a:rPr lang="es-MX" dirty="0">
                <a:hlinkClick r:id="rId6"/>
              </a:rPr>
              <a:t>http://r-statistics.co/ggplot2-Tutorial-With-R.html</a:t>
            </a:r>
            <a:endParaRPr lang="es-MX" dirty="0"/>
          </a:p>
          <a:p>
            <a:r>
              <a:rPr lang="es-MX" dirty="0">
                <a:solidFill>
                  <a:schemeClr val="accent2"/>
                </a:solidFill>
              </a:rPr>
              <a:t>Cheatsheets</a:t>
            </a:r>
          </a:p>
          <a:p>
            <a:pPr lvl="1"/>
            <a:r>
              <a:rPr lang="es-MX" dirty="0">
                <a:hlinkClick r:id="rId7"/>
              </a:rPr>
              <a:t>https://rstudio.com/wp-content/uploads/2015/04/ggplot2-spanish.pdf</a:t>
            </a:r>
            <a:endParaRPr lang="es-MX" dirty="0"/>
          </a:p>
          <a:p>
            <a:r>
              <a:rPr lang="es-MX" dirty="0"/>
              <a:t>Google</a:t>
            </a:r>
          </a:p>
          <a:p>
            <a:pPr lvl="1"/>
            <a:r>
              <a:rPr lang="es-MX" dirty="0"/>
              <a:t>“</a:t>
            </a:r>
            <a:r>
              <a:rPr lang="es-MX" dirty="0">
                <a:solidFill>
                  <a:schemeClr val="accent2"/>
                </a:solidFill>
              </a:rPr>
              <a:t>How to …. in ggplot2</a:t>
            </a:r>
            <a:r>
              <a:rPr lang="es-MX" dirty="0"/>
              <a:t>“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46551404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C1557E-C653-CC4A-99E8-068A9D00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s-MX" dirty="0"/>
              <a:t>¿Dudas?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414F93D-1844-844D-ADF4-893E3E257EB9}"/>
              </a:ext>
            </a:extLst>
          </p:cNvPr>
          <p:cNvSpPr txBox="1"/>
          <p:nvPr/>
        </p:nvSpPr>
        <p:spPr>
          <a:xfrm>
            <a:off x="4188941" y="5016843"/>
            <a:ext cx="626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6"/>
                </a:solidFill>
              </a:rPr>
              <a:t>elizabeth.godoy@insp.mx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C71134-313E-FA4D-92A6-56BE29B9C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249" y="2099733"/>
            <a:ext cx="1832742" cy="21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8171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BC703-216E-C94C-A44F-CC825823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The Grammar of Graphics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8B8D0F-123E-4A47-B796-E3D3CF1F5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28" y="2591143"/>
            <a:ext cx="8825659" cy="3416300"/>
          </a:xfrm>
        </p:spPr>
        <p:txBody>
          <a:bodyPr>
            <a:normAutofit/>
          </a:bodyPr>
          <a:lstStyle/>
          <a:p>
            <a:r>
              <a:rPr lang="es-MX" dirty="0"/>
              <a:t>Pone una serie de ideas novedosas en como se debe generar un gráfico. </a:t>
            </a:r>
          </a:p>
          <a:p>
            <a:r>
              <a:rPr lang="es-MX" dirty="0"/>
              <a:t>La idea central 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sz="1800" dirty="0"/>
              <a:t>Todos los gráficos pueden generarse mediante un lenguaje regular, con una </a:t>
            </a:r>
            <a:r>
              <a:rPr lang="es-MX" sz="1800" dirty="0">
                <a:solidFill>
                  <a:schemeClr val="accent2"/>
                </a:solidFill>
              </a:rPr>
              <a:t>sintaxis determinada</a:t>
            </a:r>
            <a:r>
              <a:rPr lang="es-MX" sz="1800" dirty="0"/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sz="1800" dirty="0"/>
              <a:t>Es posible construir una serie de </a:t>
            </a:r>
            <a:r>
              <a:rPr lang="es-MX" sz="1800" dirty="0">
                <a:solidFill>
                  <a:schemeClr val="accent2"/>
                </a:solidFill>
              </a:rPr>
              <a:t>reglas comunes</a:t>
            </a:r>
            <a:r>
              <a:rPr lang="es-MX" sz="1800" dirty="0"/>
              <a:t>, </a:t>
            </a:r>
            <a:r>
              <a:rPr lang="es-MX" sz="1800" dirty="0">
                <a:solidFill>
                  <a:schemeClr val="accent2"/>
                </a:solidFill>
              </a:rPr>
              <a:t>conocidas</a:t>
            </a:r>
            <a:r>
              <a:rPr lang="es-MX" sz="1800" dirty="0"/>
              <a:t> y </a:t>
            </a:r>
            <a:r>
              <a:rPr lang="es-MX" sz="1800" dirty="0">
                <a:solidFill>
                  <a:schemeClr val="accent2"/>
                </a:solidFill>
              </a:rPr>
              <a:t>regulares</a:t>
            </a:r>
            <a:r>
              <a:rPr lang="es-MX" sz="1800" dirty="0"/>
              <a:t> para crear representaciones visuales de datos de interés estadístico.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sz="1800" dirty="0"/>
              <a:t>Es un marco que sigue un enfoque en capas para describir y construir visualizaciones o gráficos de </a:t>
            </a:r>
            <a:r>
              <a:rPr lang="es-MX" sz="1800" dirty="0">
                <a:solidFill>
                  <a:schemeClr val="accent2"/>
                </a:solidFill>
              </a:rPr>
              <a:t>manera estructurada</a:t>
            </a:r>
            <a:r>
              <a:rPr lang="es-MX" sz="1800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C7E48E-2C0A-6141-A1BE-5E0AC6948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727" y="2286687"/>
            <a:ext cx="2424579" cy="382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83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3918B-5B81-BE40-807C-123B7E43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Instalación de ggplot2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9E66AF-E8EB-5147-927A-6D5116E40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000" dirty="0"/>
              <a:t>Instalando la librería de </a:t>
            </a:r>
            <a:r>
              <a:rPr lang="es-MX" sz="2000" i="1" dirty="0">
                <a:solidFill>
                  <a:schemeClr val="accent2"/>
                </a:solidFill>
              </a:rPr>
              <a:t>tidyverse</a:t>
            </a:r>
            <a:r>
              <a:rPr lang="es-MX" sz="2000" dirty="0"/>
              <a:t> completa</a:t>
            </a:r>
          </a:p>
          <a:p>
            <a:pPr marL="457200" lvl="1" indent="0">
              <a:buNone/>
            </a:pPr>
            <a:r>
              <a:rPr lang="es-MX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install.packages("tidyverse")</a:t>
            </a:r>
          </a:p>
          <a:p>
            <a:r>
              <a:rPr lang="es-MX" sz="2000" dirty="0"/>
              <a:t>Instalandola desde su </a:t>
            </a:r>
            <a:r>
              <a:rPr lang="es-MX" sz="2000" dirty="0">
                <a:solidFill>
                  <a:schemeClr val="accent2"/>
                </a:solidFill>
              </a:rPr>
              <a:t>repositorío</a:t>
            </a:r>
            <a:r>
              <a:rPr lang="es-MX" sz="2000" dirty="0"/>
              <a:t> de preferencia</a:t>
            </a:r>
          </a:p>
          <a:p>
            <a:pPr marL="457200" lvl="1" indent="0">
              <a:buNone/>
            </a:pPr>
            <a:r>
              <a:rPr lang="es-MX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install.packages("ggplot2”, dependencies=TRUE)</a:t>
            </a:r>
          </a:p>
          <a:p>
            <a:r>
              <a:rPr lang="es-MX" sz="2000" dirty="0"/>
              <a:t>O instalar la versión en desarrollo desde </a:t>
            </a:r>
            <a:r>
              <a:rPr lang="es-MX" sz="2000" dirty="0">
                <a:solidFill>
                  <a:schemeClr val="accent2"/>
                </a:solidFill>
              </a:rPr>
              <a:t>GitHub</a:t>
            </a:r>
          </a:p>
          <a:p>
            <a:pPr marL="457200" lvl="1" indent="0">
              <a:buNone/>
            </a:pPr>
            <a:r>
              <a:rPr lang="es-MX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install.packages("devtools")</a:t>
            </a:r>
          </a:p>
          <a:p>
            <a:pPr marL="457200" lvl="1" indent="0">
              <a:buNone/>
            </a:pPr>
            <a:r>
              <a:rPr lang="es-MX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devtools::install_github("tidyverse/ggplot2")</a:t>
            </a:r>
          </a:p>
          <a:p>
            <a:pPr marL="457200" lvl="1" indent="0">
              <a:buNone/>
            </a:pP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6BC910-A706-1A4E-A2AE-4104E7715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14" y="2910197"/>
            <a:ext cx="1832742" cy="21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655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FA221-44E4-2242-BC61-CE0F347D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Repertorio de gráficos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541DBA7D-E711-644E-95B7-1D7AB6AD0AFF}"/>
              </a:ext>
            </a:extLst>
          </p:cNvPr>
          <p:cNvGrpSpPr/>
          <p:nvPr/>
        </p:nvGrpSpPr>
        <p:grpSpPr>
          <a:xfrm>
            <a:off x="522037" y="2406939"/>
            <a:ext cx="3508153" cy="3276087"/>
            <a:chOff x="522037" y="2406939"/>
            <a:chExt cx="3508153" cy="3276087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7EA8E42-EC3B-E143-8229-4F17EEF46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037" y="2406939"/>
              <a:ext cx="3508153" cy="2906755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C48745D-01AB-A74A-B3E9-571B916B034F}"/>
                </a:ext>
              </a:extLst>
            </p:cNvPr>
            <p:cNvSpPr txBox="1"/>
            <p:nvPr/>
          </p:nvSpPr>
          <p:spPr>
            <a:xfrm>
              <a:off x="1742954" y="5313694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Bar plots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1B6B0E8-3C60-0D47-A067-3ED825DA4798}"/>
              </a:ext>
            </a:extLst>
          </p:cNvPr>
          <p:cNvGrpSpPr/>
          <p:nvPr/>
        </p:nvGrpSpPr>
        <p:grpSpPr>
          <a:xfrm>
            <a:off x="4847969" y="2420499"/>
            <a:ext cx="2589197" cy="3613257"/>
            <a:chOff x="4563762" y="2420499"/>
            <a:chExt cx="2589197" cy="3613257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31D943F1-541D-C340-B365-DFFC0E326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3762" y="2420499"/>
              <a:ext cx="2589197" cy="3262527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863ED41-2B72-1F48-824F-88F64EF32B21}"/>
                </a:ext>
              </a:extLst>
            </p:cNvPr>
            <p:cNvSpPr txBox="1"/>
            <p:nvPr/>
          </p:nvSpPr>
          <p:spPr>
            <a:xfrm>
              <a:off x="5310774" y="5664424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Dot plots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DE8072E-B426-964D-ABF4-87D0898FF8F9}"/>
              </a:ext>
            </a:extLst>
          </p:cNvPr>
          <p:cNvGrpSpPr/>
          <p:nvPr/>
        </p:nvGrpSpPr>
        <p:grpSpPr>
          <a:xfrm>
            <a:off x="7895758" y="2285998"/>
            <a:ext cx="3795001" cy="3492076"/>
            <a:chOff x="7895758" y="2285998"/>
            <a:chExt cx="3795001" cy="3492076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8AA049C-BB1B-724B-B155-62E5B7F78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5758" y="2285998"/>
              <a:ext cx="3795001" cy="3122744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372099A8-AECE-C241-80CD-F80ADE0B363E}"/>
                </a:ext>
              </a:extLst>
            </p:cNvPr>
            <p:cNvSpPr txBox="1"/>
            <p:nvPr/>
          </p:nvSpPr>
          <p:spPr>
            <a:xfrm>
              <a:off x="9156845" y="5408742"/>
              <a:ext cx="1217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Line plots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96750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FA221-44E4-2242-BC61-CE0F347D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Repertorio de gráficos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59062B48-3359-1F48-9DBC-B4665EFF5C0E}"/>
              </a:ext>
            </a:extLst>
          </p:cNvPr>
          <p:cNvGrpSpPr/>
          <p:nvPr/>
        </p:nvGrpSpPr>
        <p:grpSpPr>
          <a:xfrm>
            <a:off x="413523" y="2720779"/>
            <a:ext cx="4131334" cy="3005043"/>
            <a:chOff x="413523" y="2720779"/>
            <a:chExt cx="4131334" cy="3005043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C48745D-01AB-A74A-B3E9-571B916B034F}"/>
                </a:ext>
              </a:extLst>
            </p:cNvPr>
            <p:cNvSpPr txBox="1"/>
            <p:nvPr/>
          </p:nvSpPr>
          <p:spPr>
            <a:xfrm>
              <a:off x="1493391" y="53564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Area graphs</a:t>
              </a: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30A8CE6-4779-3747-951A-6D30DE681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523" y="2720779"/>
              <a:ext cx="4131334" cy="2556207"/>
            </a:xfrm>
            <a:prstGeom prst="rect">
              <a:avLst/>
            </a:prstGeom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053C505-951B-E947-BEE9-7DDDB54AA668}"/>
              </a:ext>
            </a:extLst>
          </p:cNvPr>
          <p:cNvGrpSpPr/>
          <p:nvPr/>
        </p:nvGrpSpPr>
        <p:grpSpPr>
          <a:xfrm>
            <a:off x="4643545" y="2720779"/>
            <a:ext cx="3074987" cy="3312977"/>
            <a:chOff x="4643545" y="2720779"/>
            <a:chExt cx="3074987" cy="3312977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863ED41-2B72-1F48-824F-88F64EF32B21}"/>
                </a:ext>
              </a:extLst>
            </p:cNvPr>
            <p:cNvSpPr txBox="1"/>
            <p:nvPr/>
          </p:nvSpPr>
          <p:spPr>
            <a:xfrm>
              <a:off x="5323515" y="566442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Scatter plots</a:t>
              </a:r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6A4E19AF-DA08-994B-8918-A8B1CAA4C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3545" y="2720779"/>
              <a:ext cx="3074987" cy="2989273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DC3CB25F-3869-0347-AEAB-E6C7AEE854D8}"/>
              </a:ext>
            </a:extLst>
          </p:cNvPr>
          <p:cNvGrpSpPr/>
          <p:nvPr/>
        </p:nvGrpSpPr>
        <p:grpSpPr>
          <a:xfrm>
            <a:off x="7647145" y="2614545"/>
            <a:ext cx="4054517" cy="3163529"/>
            <a:chOff x="7647145" y="2614545"/>
            <a:chExt cx="4054517" cy="3163529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372099A8-AECE-C241-80CD-F80ADE0B363E}"/>
                </a:ext>
              </a:extLst>
            </p:cNvPr>
            <p:cNvSpPr txBox="1"/>
            <p:nvPr/>
          </p:nvSpPr>
          <p:spPr>
            <a:xfrm>
              <a:off x="9328296" y="5408742"/>
              <a:ext cx="1394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Histograms</a:t>
              </a:r>
            </a:p>
          </p:txBody>
        </p: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9CF70B33-EBD7-8545-941E-3B72B9D4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7145" y="2614545"/>
              <a:ext cx="4054517" cy="2794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0070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FA221-44E4-2242-BC61-CE0F347D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Repertorio de gráficos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01538C6-41EE-4649-9DD0-FF9306CCF462}"/>
              </a:ext>
            </a:extLst>
          </p:cNvPr>
          <p:cNvGrpSpPr/>
          <p:nvPr/>
        </p:nvGrpSpPr>
        <p:grpSpPr>
          <a:xfrm>
            <a:off x="4277976" y="2266008"/>
            <a:ext cx="4351215" cy="3767748"/>
            <a:chOff x="4277976" y="2266008"/>
            <a:chExt cx="4351215" cy="3767748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863ED41-2B72-1F48-824F-88F64EF32B21}"/>
                </a:ext>
              </a:extLst>
            </p:cNvPr>
            <p:cNvSpPr txBox="1"/>
            <p:nvPr/>
          </p:nvSpPr>
          <p:spPr>
            <a:xfrm>
              <a:off x="5323515" y="5664424"/>
              <a:ext cx="1330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Polar plots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8ABAE959-C64F-D740-94BA-C1E4552D1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7976" y="2266008"/>
              <a:ext cx="4351215" cy="3327400"/>
            </a:xfrm>
            <a:prstGeom prst="rect">
              <a:avLst/>
            </a:prstGeom>
          </p:spPr>
        </p:pic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56B4B9F8-0B7C-B44A-9200-ECDA47BCB45E}"/>
              </a:ext>
            </a:extLst>
          </p:cNvPr>
          <p:cNvGrpSpPr/>
          <p:nvPr/>
        </p:nvGrpSpPr>
        <p:grpSpPr>
          <a:xfrm>
            <a:off x="899308" y="2314850"/>
            <a:ext cx="3119155" cy="3448035"/>
            <a:chOff x="899308" y="2314850"/>
            <a:chExt cx="3119155" cy="3448035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C48745D-01AB-A74A-B3E9-571B916B034F}"/>
                </a:ext>
              </a:extLst>
            </p:cNvPr>
            <p:cNvSpPr txBox="1"/>
            <p:nvPr/>
          </p:nvSpPr>
          <p:spPr>
            <a:xfrm>
              <a:off x="1909222" y="5393553"/>
              <a:ext cx="1165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Box plots</a:t>
              </a: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194A8441-3F95-7F48-9DE6-4D40D5B41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8" y="2314850"/>
              <a:ext cx="3119155" cy="2970624"/>
            </a:xfrm>
            <a:prstGeom prst="rect">
              <a:avLst/>
            </a:prstGeom>
          </p:spPr>
        </p:pic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40C06D8-C8ED-2042-A93A-02E72AFAEB96}"/>
              </a:ext>
            </a:extLst>
          </p:cNvPr>
          <p:cNvGrpSpPr/>
          <p:nvPr/>
        </p:nvGrpSpPr>
        <p:grpSpPr>
          <a:xfrm>
            <a:off x="8736880" y="2595559"/>
            <a:ext cx="2799638" cy="3182515"/>
            <a:chOff x="8736880" y="2595559"/>
            <a:chExt cx="2799638" cy="3182515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372099A8-AECE-C241-80CD-F80ADE0B363E}"/>
                </a:ext>
              </a:extLst>
            </p:cNvPr>
            <p:cNvSpPr txBox="1"/>
            <p:nvPr/>
          </p:nvSpPr>
          <p:spPr>
            <a:xfrm>
              <a:off x="9732042" y="5408742"/>
              <a:ext cx="1075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corplots</a:t>
              </a:r>
            </a:p>
          </p:txBody>
        </p: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113CD11A-3286-F243-9125-23AD9DD2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6880" y="2595559"/>
              <a:ext cx="2799638" cy="2668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91631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{2BDFFBC5-B003-2248-BB49-D6919AA354DD}tf10001076</Template>
  <TotalTime>1231</TotalTime>
  <Words>3516</Words>
  <Application>Microsoft Macintosh PowerPoint</Application>
  <PresentationFormat>Panorámica</PresentationFormat>
  <Paragraphs>400</Paragraphs>
  <Slides>41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7" baseType="lpstr">
      <vt:lpstr>Arial</vt:lpstr>
      <vt:lpstr>Calibri</vt:lpstr>
      <vt:lpstr>Century Gothic</vt:lpstr>
      <vt:lpstr>Courier</vt:lpstr>
      <vt:lpstr>Wingdings 3</vt:lpstr>
      <vt:lpstr>Sala de reuniones Ion</vt:lpstr>
      <vt:lpstr>Generación de gráficas con ggplot2</vt:lpstr>
      <vt:lpstr>Orden de la plática</vt:lpstr>
      <vt:lpstr>Introducción: Gráficos en R</vt:lpstr>
      <vt:lpstr>ggplot2</vt:lpstr>
      <vt:lpstr>The Grammar of Graphics</vt:lpstr>
      <vt:lpstr>Instalación de ggplot2</vt:lpstr>
      <vt:lpstr>Repertorio de gráficos</vt:lpstr>
      <vt:lpstr>Repertorio de gráficos</vt:lpstr>
      <vt:lpstr>Repertorio de gráficos</vt:lpstr>
      <vt:lpstr>Repertorio de gráficos</vt:lpstr>
      <vt:lpstr>Elementos de un gráfico en ggplot</vt:lpstr>
      <vt:lpstr>The grammar of the graphics and ggplot2</vt:lpstr>
      <vt:lpstr>Funciones principales el ggplot2</vt:lpstr>
      <vt:lpstr>Sintáxis qplot()</vt:lpstr>
      <vt:lpstr>Presentación de PowerPoint</vt:lpstr>
      <vt:lpstr>Ejercicio qplot()</vt:lpstr>
      <vt:lpstr>Ejercicio qplot()</vt:lpstr>
      <vt:lpstr>Sintáxis ggplot()</vt:lpstr>
      <vt:lpstr>Presentación de PowerPoint</vt:lpstr>
      <vt:lpstr>      Datos -&gt; Data</vt:lpstr>
      <vt:lpstr>Estéticas -&gt; aestetics</vt:lpstr>
      <vt:lpstr>Capas -&gt; Layers</vt:lpstr>
      <vt:lpstr>Facetas -&gt; Faceting </vt:lpstr>
      <vt:lpstr>Temas -&gt; Themes</vt:lpstr>
      <vt:lpstr>Elementos modificables en Themes</vt:lpstr>
      <vt:lpstr>¿Cómo guardo mis gráficos?</vt:lpstr>
      <vt:lpstr>¿Cómo guardo mis gráficos?</vt:lpstr>
      <vt:lpstr>Ejercicio: Bar plots</vt:lpstr>
      <vt:lpstr>Paletas de colores en R</vt:lpstr>
      <vt:lpstr>Presentación de PowerPoint</vt:lpstr>
      <vt:lpstr>Ejercicio: scatterplots</vt:lpstr>
      <vt:lpstr>Shapes in R</vt:lpstr>
      <vt:lpstr>Ejercicio: histogramas</vt:lpstr>
      <vt:lpstr>Ejercicio: histogramas and density plots</vt:lpstr>
      <vt:lpstr>Ejercicio: boxplots</vt:lpstr>
      <vt:lpstr>Ejercicio: boxplots</vt:lpstr>
      <vt:lpstr>Ejercicio: Violins</vt:lpstr>
      <vt:lpstr>Legend positions</vt:lpstr>
      <vt:lpstr>Extra de Boxplots</vt:lpstr>
      <vt:lpstr>Recursos</vt:lpstr>
      <vt:lpstr>¿Dudas?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Generación de gráficas con ggplot2</dc:title>
  <dc:creator>Tina Godoy</dc:creator>
  <cp:lastModifiedBy>Tina Godoy</cp:lastModifiedBy>
  <cp:revision>60</cp:revision>
  <dcterms:created xsi:type="dcterms:W3CDTF">2020-07-14T00:43:25Z</dcterms:created>
  <dcterms:modified xsi:type="dcterms:W3CDTF">2020-07-23T20:30:11Z</dcterms:modified>
</cp:coreProperties>
</file>